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0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97" r:id="rId7"/>
    <p:sldId id="262" r:id="rId8"/>
    <p:sldId id="263" r:id="rId9"/>
    <p:sldId id="264" r:id="rId10"/>
    <p:sldId id="268" r:id="rId11"/>
    <p:sldId id="271" r:id="rId12"/>
    <p:sldId id="272" r:id="rId13"/>
    <p:sldId id="275" r:id="rId14"/>
    <p:sldId id="265" r:id="rId15"/>
    <p:sldId id="266" r:id="rId16"/>
    <p:sldId id="267" r:id="rId17"/>
    <p:sldId id="274" r:id="rId18"/>
    <p:sldId id="269" r:id="rId19"/>
    <p:sldId id="270" r:id="rId20"/>
    <p:sldId id="276" r:id="rId21"/>
    <p:sldId id="277" r:id="rId22"/>
    <p:sldId id="283" r:id="rId23"/>
    <p:sldId id="284" r:id="rId24"/>
    <p:sldId id="298" r:id="rId25"/>
    <p:sldId id="279" r:id="rId26"/>
    <p:sldId id="280" r:id="rId27"/>
    <p:sldId id="281" r:id="rId28"/>
    <p:sldId id="282" r:id="rId29"/>
    <p:sldId id="299" r:id="rId30"/>
    <p:sldId id="278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11" r:id="rId39"/>
    <p:sldId id="294" r:id="rId40"/>
    <p:sldId id="295" r:id="rId41"/>
    <p:sldId id="285" r:id="rId42"/>
    <p:sldId id="300" r:id="rId43"/>
    <p:sldId id="301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C0C0"/>
    <a:srgbClr val="5F5F5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9" autoAdjust="0"/>
    <p:restoredTop sz="94580" autoAdjust="0"/>
  </p:normalViewPr>
  <p:slideViewPr>
    <p:cSldViewPr>
      <p:cViewPr>
        <p:scale>
          <a:sx n="90" d="100"/>
          <a:sy n="90" d="100"/>
        </p:scale>
        <p:origin x="-1524" y="-3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-1698" y="-5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Verdan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Verdan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6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Verdan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Verdana" pitchFamily="34" charset="0"/>
              </a:defRPr>
            </a:lvl1pPr>
          </a:lstStyle>
          <a:p>
            <a:pPr>
              <a:defRPr/>
            </a:pPr>
            <a:fld id="{61002653-400A-4766-927C-E98841AE2D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128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110C187-9436-4F40-81C4-7EF3981E9DE2}" type="slidenum">
              <a:rPr lang="en-US" altLang="en-US" sz="1300" smtClean="0">
                <a:latin typeface="Verdana" pitchFamily="34" charset="0"/>
              </a:rPr>
              <a:pPr/>
              <a:t>1</a:t>
            </a:fld>
            <a:endParaRPr lang="en-US" altLang="en-US" sz="1300" smtClean="0">
              <a:latin typeface="Verdana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16468F3-ED1C-4941-B21D-E114F259530F}" type="slidenum">
              <a:rPr lang="en-US" altLang="en-US" sz="1300" smtClean="0"/>
              <a:pPr/>
              <a:t>10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DDC7856-BBAD-48F7-9D98-F38BAD7593D0}" type="slidenum">
              <a:rPr lang="en-US" altLang="en-US" sz="1300" smtClean="0"/>
              <a:pPr/>
              <a:t>11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E7C8087-4A2C-4706-9AEC-9F10E6D25AD2}" type="slidenum">
              <a:rPr lang="en-US" altLang="en-US" sz="1300" smtClean="0"/>
              <a:pPr/>
              <a:t>12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1D600CD-2862-4824-8BD4-F60B1542B1FD}" type="slidenum">
              <a:rPr lang="en-US" altLang="en-US" sz="1300" smtClean="0"/>
              <a:pPr/>
              <a:t>13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56D7D5B-1BEA-43A1-BF2B-461AA59970E0}" type="slidenum">
              <a:rPr lang="en-US" altLang="en-US" sz="1300" smtClean="0"/>
              <a:pPr/>
              <a:t>14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4AB49F0-052C-40B3-B84D-39151095C9C4}" type="slidenum">
              <a:rPr lang="en-US" altLang="en-US" sz="1300" smtClean="0"/>
              <a:pPr/>
              <a:t>15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85ED780-CDC9-4500-950E-DFDE6AF11DE3}" type="slidenum">
              <a:rPr lang="en-US" altLang="en-US" sz="1300" smtClean="0"/>
              <a:pPr/>
              <a:t>16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9CCC041-24D7-4287-9C36-4CFAD8300B05}" type="slidenum">
              <a:rPr lang="en-US" altLang="en-US" sz="1300" smtClean="0"/>
              <a:pPr/>
              <a:t>17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95A65E4-A46D-43F8-8B54-2F575DDDA664}" type="slidenum">
              <a:rPr lang="en-US" altLang="en-US" sz="1300" smtClean="0"/>
              <a:pPr/>
              <a:t>18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0F6A68D-8CEB-48AE-A6EC-47812757B5D2}" type="slidenum">
              <a:rPr lang="en-US" altLang="en-US" sz="1300" smtClean="0"/>
              <a:pPr/>
              <a:t>19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D1D9461-D115-4605-8FBA-F673C4DB7291}" type="slidenum">
              <a:rPr lang="en-US" altLang="en-US" sz="1300" smtClean="0"/>
              <a:pPr/>
              <a:t>2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8497D71-27BA-4D88-8592-F96F7B06E603}" type="slidenum">
              <a:rPr lang="en-US" altLang="en-US" sz="1300" smtClean="0"/>
              <a:pPr/>
              <a:t>20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C599001-7018-46C9-B1F2-254A7EA7715D}" type="slidenum">
              <a:rPr lang="en-US" altLang="en-US" sz="1300" smtClean="0"/>
              <a:pPr/>
              <a:t>21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D170A8A-0668-495B-BE45-5209939BE22F}" type="slidenum">
              <a:rPr lang="en-US" altLang="en-US" sz="1300" smtClean="0"/>
              <a:pPr/>
              <a:t>22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7585605-2BCC-449E-9ED3-55711E8C81B9}" type="slidenum">
              <a:rPr lang="en-US" altLang="en-US" sz="1300" smtClean="0"/>
              <a:pPr/>
              <a:t>23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B178DDC-1574-4EF4-8F28-A74C8C7E6C87}" type="slidenum">
              <a:rPr lang="en-US" altLang="en-US" sz="1300" smtClean="0"/>
              <a:pPr/>
              <a:t>25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44CC9C0-A4F1-4250-B764-C0A9DCB1D489}" type="slidenum">
              <a:rPr lang="en-US" altLang="en-US" sz="1300" smtClean="0"/>
              <a:pPr/>
              <a:t>26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D6A9018-F1BF-412F-8077-992B689F5976}" type="slidenum">
              <a:rPr lang="en-US" altLang="en-US" sz="1300" smtClean="0"/>
              <a:pPr/>
              <a:t>27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561BC8C-B9B6-456A-9102-3BCB227B43EC}" type="slidenum">
              <a:rPr lang="en-US" altLang="en-US" sz="1300" smtClean="0"/>
              <a:pPr/>
              <a:t>28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F1923D4-4F01-4862-A328-46E5651AC9CA}" type="slidenum">
              <a:rPr lang="en-US" altLang="en-US" sz="1300" smtClean="0"/>
              <a:pPr/>
              <a:t>30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88654A4-7DB2-4F4C-AF1E-CD49012687ED}" type="slidenum">
              <a:rPr lang="en-US" altLang="en-US" sz="1300" smtClean="0"/>
              <a:pPr/>
              <a:t>31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0484F8E-C555-4F4A-B0BF-EA8C1F2FCA2C}" type="slidenum">
              <a:rPr lang="en-US" altLang="en-US" sz="1300" smtClean="0"/>
              <a:pPr/>
              <a:t>3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AB7CFC2-32A0-4443-B4C6-1CCCA7BA798B}" type="slidenum">
              <a:rPr lang="en-US" altLang="en-US" sz="1300" smtClean="0"/>
              <a:pPr/>
              <a:t>32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762EFBF-AB01-4BCC-A590-CD317ABC43CB}" type="slidenum">
              <a:rPr lang="en-US" altLang="en-US" sz="1300" smtClean="0"/>
              <a:pPr/>
              <a:t>33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F2C8362-DF6C-4787-A0ED-606A91630302}" type="slidenum">
              <a:rPr lang="en-US" altLang="en-US" sz="1300" smtClean="0"/>
              <a:pPr/>
              <a:t>34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77D25BD-51F5-4552-BC07-66F197C28AE3}" type="slidenum">
              <a:rPr lang="en-US" altLang="en-US" sz="1300" smtClean="0"/>
              <a:pPr/>
              <a:t>35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D41510F-7EB9-49B9-9E74-2CB4E78DCACD}" type="slidenum">
              <a:rPr lang="en-US" altLang="en-US" sz="1300" smtClean="0"/>
              <a:pPr/>
              <a:t>36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3F14EEA-8533-4D9A-81BE-0ABDA7044687}" type="slidenum">
              <a:rPr lang="en-US" altLang="en-US" sz="1300" smtClean="0"/>
              <a:pPr/>
              <a:t>37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BD4376A-A828-4B5B-BEA4-7C5084C84F69}" type="slidenum">
              <a:rPr lang="en-US" altLang="en-US" sz="1300" smtClean="0"/>
              <a:pPr/>
              <a:t>39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4364B61-545A-47BD-BE05-C444E8010DD2}" type="slidenum">
              <a:rPr lang="en-US" altLang="en-US" sz="1300" smtClean="0"/>
              <a:pPr/>
              <a:t>40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A202C39-E36B-4E26-8C36-0161B2CA2B88}" type="slidenum">
              <a:rPr lang="en-US" altLang="en-US" sz="1300" smtClean="0"/>
              <a:pPr/>
              <a:t>41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2111CA5-7F7E-428D-B8C7-89F2F2A3E5C9}" type="slidenum">
              <a:rPr lang="en-US" altLang="en-US" sz="1300" smtClean="0">
                <a:latin typeface="Verdana" pitchFamily="34" charset="0"/>
              </a:rPr>
              <a:pPr/>
              <a:t>42</a:t>
            </a:fld>
            <a:endParaRPr lang="en-US" altLang="en-US" sz="1300" smtClean="0">
              <a:latin typeface="Verdana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B1BFCF2-FEB3-4D8D-81D8-BCF5A42D4BB5}" type="slidenum">
              <a:rPr lang="en-US" altLang="en-US" sz="1300" smtClean="0"/>
              <a:pPr/>
              <a:t>4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640F506-0234-4242-A419-A9E446691BB5}" type="slidenum">
              <a:rPr lang="en-US" altLang="en-US" sz="1300" smtClean="0">
                <a:latin typeface="Verdana" pitchFamily="34" charset="0"/>
              </a:rPr>
              <a:pPr/>
              <a:t>43</a:t>
            </a:fld>
            <a:endParaRPr lang="en-US" altLang="en-US" sz="1300" smtClean="0">
              <a:latin typeface="Verdana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D520B20-B9CC-4A5A-BE8C-2E18A516E991}" type="slidenum">
              <a:rPr lang="en-US" altLang="en-US" sz="1300" smtClean="0">
                <a:latin typeface="Verdana" pitchFamily="34" charset="0"/>
              </a:rPr>
              <a:pPr/>
              <a:t>44</a:t>
            </a:fld>
            <a:endParaRPr lang="en-US" altLang="en-US" sz="1300" smtClean="0">
              <a:latin typeface="Verdana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56B61F1-5213-44DE-A758-0F103C96CDC5}" type="slidenum">
              <a:rPr lang="en-US" altLang="en-US" sz="1300" smtClean="0">
                <a:latin typeface="Verdana" pitchFamily="34" charset="0"/>
              </a:rPr>
              <a:pPr/>
              <a:t>45</a:t>
            </a:fld>
            <a:endParaRPr lang="en-US" altLang="en-US" sz="1300" smtClean="0">
              <a:latin typeface="Verdana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0CD4FB8-EECE-420A-8090-48D7FF85DE9D}" type="slidenum">
              <a:rPr lang="en-US" altLang="en-US" sz="1300" smtClean="0">
                <a:latin typeface="Verdana" pitchFamily="34" charset="0"/>
              </a:rPr>
              <a:pPr/>
              <a:t>46</a:t>
            </a:fld>
            <a:endParaRPr lang="en-US" altLang="en-US" sz="1300" smtClean="0">
              <a:latin typeface="Verdana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8D3DAC3-780B-434C-919F-EF8E085BEDCD}" type="slidenum">
              <a:rPr lang="en-US" altLang="en-US" sz="1300" smtClean="0">
                <a:latin typeface="Verdana" pitchFamily="34" charset="0"/>
              </a:rPr>
              <a:pPr/>
              <a:t>47</a:t>
            </a:fld>
            <a:endParaRPr lang="en-US" altLang="en-US" sz="1300" smtClean="0">
              <a:latin typeface="Verdana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59FAB5F-C94A-404E-900A-5C068A8136E1}" type="slidenum">
              <a:rPr lang="en-US" altLang="en-US" sz="1300" smtClean="0">
                <a:latin typeface="Verdana" pitchFamily="34" charset="0"/>
              </a:rPr>
              <a:pPr/>
              <a:t>48</a:t>
            </a:fld>
            <a:endParaRPr lang="en-US" altLang="en-US" sz="1300" smtClean="0">
              <a:latin typeface="Verdana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316BC55-34BF-4916-AC64-FB07A226E198}" type="slidenum">
              <a:rPr lang="en-US" altLang="en-US" sz="1300" smtClean="0">
                <a:latin typeface="Verdana" pitchFamily="34" charset="0"/>
              </a:rPr>
              <a:pPr/>
              <a:t>49</a:t>
            </a:fld>
            <a:endParaRPr lang="en-US" altLang="en-US" sz="1300" smtClean="0">
              <a:latin typeface="Verdana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A7E5A4F-F4E8-4822-A0AD-444A022E9ED0}" type="slidenum">
              <a:rPr lang="en-US" altLang="en-US" sz="1300" smtClean="0">
                <a:latin typeface="Verdana" pitchFamily="34" charset="0"/>
              </a:rPr>
              <a:pPr/>
              <a:t>51</a:t>
            </a:fld>
            <a:endParaRPr lang="en-US" altLang="en-US" sz="1300" smtClean="0">
              <a:latin typeface="Verdana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3C7AE73-8EC9-414D-A8DE-3A1E8B22B5EB}" type="slidenum">
              <a:rPr lang="en-US" altLang="en-US" sz="1300" smtClean="0"/>
              <a:pPr/>
              <a:t>5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FCCE575-5A7B-4276-B5B9-6D9A1F49F769}" type="slidenum">
              <a:rPr lang="en-US" altLang="en-US" sz="1300" smtClean="0">
                <a:latin typeface="Verdana" pitchFamily="34" charset="0"/>
              </a:rPr>
              <a:pPr/>
              <a:t>6</a:t>
            </a:fld>
            <a:endParaRPr lang="en-US" altLang="en-US" sz="1300" smtClean="0">
              <a:latin typeface="Verdana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1B49EC8-862E-40C4-8963-6F3AC122F2CF}" type="slidenum">
              <a:rPr lang="en-US" altLang="en-US" sz="1300" smtClean="0"/>
              <a:pPr/>
              <a:t>7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111916E-B034-40C1-8709-3A9D2EF94059}" type="slidenum">
              <a:rPr lang="en-US" altLang="en-US" sz="1300" smtClean="0"/>
              <a:pPr/>
              <a:t>8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3978C77-5176-4111-B7D8-C1E6D8A1214B}" type="slidenum">
              <a:rPr lang="en-US" altLang="en-US" sz="1300" smtClean="0"/>
              <a:pPr/>
              <a:t>9</a:t>
            </a:fld>
            <a:endParaRPr lang="en-US" altLang="en-US" sz="13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5292725"/>
            <a:ext cx="9144000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4000">
                <a:schemeClr val="accent1">
                  <a:lumMod val="60000"/>
                  <a:lumOff val="40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b="1"/>
          </a:p>
        </p:txBody>
      </p:sp>
      <p:sp>
        <p:nvSpPr>
          <p:cNvPr id="5" name="Freeform 4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chemeClr val="accent1">
                  <a:alpha val="0"/>
                </a:schemeClr>
              </a:gs>
              <a:gs pos="5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b="1"/>
          </a:p>
        </p:txBody>
      </p:sp>
      <p:sp>
        <p:nvSpPr>
          <p:cNvPr id="6" name="Freeform 5"/>
          <p:cNvSpPr/>
          <p:nvPr/>
        </p:nvSpPr>
        <p:spPr>
          <a:xfrm>
            <a:off x="0" y="5546725"/>
            <a:ext cx="9147175" cy="1312863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/>
          </a:p>
        </p:txBody>
      </p:sp>
      <p:sp>
        <p:nvSpPr>
          <p:cNvPr id="7" name="Rectangle 6"/>
          <p:cNvSpPr/>
          <p:nvPr/>
        </p:nvSpPr>
        <p:spPr>
          <a:xfrm>
            <a:off x="0" y="5262563"/>
            <a:ext cx="9144000" cy="746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0" y="5502275"/>
            <a:ext cx="9144000" cy="1271588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13"/>
          <p:cNvSpPr>
            <a:spLocks noChangeArrowheads="1"/>
          </p:cNvSpPr>
          <p:nvPr userDrawn="1"/>
        </p:nvSpPr>
        <p:spPr bwMode="auto">
          <a:xfrm>
            <a:off x="0" y="6629400"/>
            <a:ext cx="5943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100">
                <a:solidFill>
                  <a:srgbClr val="10253F"/>
                </a:solidFill>
                <a:latin typeface="Gill Sans MT" pitchFamily="34" charset="0"/>
              </a:rPr>
              <a:t>Copyright © Terry Felke-Morris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1676400"/>
            <a:ext cx="3886200" cy="1524000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203574"/>
            <a:ext cx="3886200" cy="18256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pPr>
              <a:defRPr/>
            </a:pPr>
            <a:fld id="{430098E4-1F56-407E-BBD1-858DF5CB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63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808163" y="6148388"/>
            <a:ext cx="7337425" cy="711200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0" y="5411788"/>
            <a:ext cx="7605713" cy="928687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681163" y="6116638"/>
            <a:ext cx="7464425" cy="741362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2FDBE-7288-4DA7-8187-76BBD9192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7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0E6F3-FC17-4DB3-B263-FDDA884034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5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5546725"/>
            <a:ext cx="9147175" cy="1312863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5" name="Freeform 4"/>
          <p:cNvSpPr/>
          <p:nvPr/>
        </p:nvSpPr>
        <p:spPr>
          <a:xfrm>
            <a:off x="0" y="5292725"/>
            <a:ext cx="9144000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4000">
                <a:srgbClr val="333333"/>
              </a:gs>
              <a:gs pos="83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6" name="Freeform 5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rgbClr val="000000">
                  <a:alpha val="0"/>
                </a:srgbClr>
              </a:gs>
              <a:gs pos="57000">
                <a:srgbClr val="4D4D4D"/>
              </a:gs>
              <a:gs pos="10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0" y="5262563"/>
            <a:ext cx="9144000" cy="746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0" y="5502275"/>
            <a:ext cx="9144000" cy="1271588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33787"/>
            <a:ext cx="7772400" cy="1362075"/>
          </a:xfrm>
        </p:spPr>
        <p:txBody>
          <a:bodyPr anchor="t"/>
          <a:lstStyle>
            <a:lvl1pPr algn="l">
              <a:defRPr sz="40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33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59AE5-5244-4DBC-AE02-0E513358EA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37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1808163" y="6148388"/>
            <a:ext cx="7337425" cy="711200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7" name="Freeform 6"/>
          <p:cNvSpPr/>
          <p:nvPr/>
        </p:nvSpPr>
        <p:spPr>
          <a:xfrm>
            <a:off x="0" y="5411788"/>
            <a:ext cx="7605713" cy="928687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681163" y="6116638"/>
            <a:ext cx="7464425" cy="741362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85800" y="1536192"/>
            <a:ext cx="3657600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4800600" y="1536192"/>
            <a:ext cx="3657600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088784-6D1B-4C7F-A5FA-2B07A4B70F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6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1808163" y="6148388"/>
            <a:ext cx="7337425" cy="711200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8" name="Freeform 7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9" name="Freeform 8"/>
          <p:cNvSpPr/>
          <p:nvPr/>
        </p:nvSpPr>
        <p:spPr>
          <a:xfrm>
            <a:off x="0" y="5411788"/>
            <a:ext cx="7605713" cy="928687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1163" y="6116638"/>
            <a:ext cx="7464425" cy="741362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85800" y="2209800"/>
            <a:ext cx="36576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6576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782BCF-2C2F-4DBC-B8F5-6F6B5E2BD1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94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0" y="5010150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0" y="5730875"/>
            <a:ext cx="9147175" cy="1127125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5" name="Freeform 4"/>
          <p:cNvSpPr/>
          <p:nvPr/>
        </p:nvSpPr>
        <p:spPr>
          <a:xfrm>
            <a:off x="0" y="4973638"/>
            <a:ext cx="7675563" cy="928687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-3175" y="5695950"/>
            <a:ext cx="9147175" cy="930275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DD6DF6-08E6-45D4-B74E-10D3AD1AE9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3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0" y="5730875"/>
            <a:ext cx="9147175" cy="1127125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3"/>
              </a:gs>
              <a:gs pos="50000">
                <a:schemeClr val="accent3">
                  <a:lumMod val="40000"/>
                  <a:lumOff val="60000"/>
                </a:schemeClr>
              </a:gs>
              <a:gs pos="5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3" name="Freeform 2"/>
          <p:cNvSpPr/>
          <p:nvPr/>
        </p:nvSpPr>
        <p:spPr>
          <a:xfrm>
            <a:off x="0" y="5381625"/>
            <a:ext cx="3286125" cy="1208088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6996854"/>
              <a:gd name="connsiteY0" fmla="*/ 0 h 1571625"/>
              <a:gd name="connsiteX1" fmla="*/ 6996854 w 6996854"/>
              <a:gd name="connsiteY1" fmla="*/ 1266825 h 1571625"/>
              <a:gd name="connsiteX2" fmla="*/ 0 w 6996854"/>
              <a:gd name="connsiteY2" fmla="*/ 1571625 h 1571625"/>
              <a:gd name="connsiteX3" fmla="*/ 0 w 6996854"/>
              <a:gd name="connsiteY3" fmla="*/ 0 h 1571625"/>
              <a:gd name="connsiteX0" fmla="*/ 0 w 7583417"/>
              <a:gd name="connsiteY0" fmla="*/ 0 h 800100"/>
              <a:gd name="connsiteX1" fmla="*/ 7583417 w 7583417"/>
              <a:gd name="connsiteY1" fmla="*/ 495300 h 800100"/>
              <a:gd name="connsiteX2" fmla="*/ 586563 w 7583417"/>
              <a:gd name="connsiteY2" fmla="*/ 800100 h 800100"/>
              <a:gd name="connsiteX3" fmla="*/ 0 w 7583417"/>
              <a:gd name="connsiteY3" fmla="*/ 0 h 800100"/>
              <a:gd name="connsiteX0" fmla="*/ 0 w 7017803"/>
              <a:gd name="connsiteY0" fmla="*/ 0 h 1200150"/>
              <a:gd name="connsiteX1" fmla="*/ 7017803 w 7017803"/>
              <a:gd name="connsiteY1" fmla="*/ 895350 h 1200150"/>
              <a:gd name="connsiteX2" fmla="*/ 20949 w 7017803"/>
              <a:gd name="connsiteY2" fmla="*/ 1200150 h 1200150"/>
              <a:gd name="connsiteX3" fmla="*/ 0 w 7017803"/>
              <a:gd name="connsiteY3" fmla="*/ 0 h 1200150"/>
              <a:gd name="connsiteX0" fmla="*/ 0 w 6410292"/>
              <a:gd name="connsiteY0" fmla="*/ 0 h 1752600"/>
              <a:gd name="connsiteX1" fmla="*/ 6410292 w 6410292"/>
              <a:gd name="connsiteY1" fmla="*/ 1752600 h 1752600"/>
              <a:gd name="connsiteX2" fmla="*/ 20949 w 6410292"/>
              <a:gd name="connsiteY2" fmla="*/ 1200150 h 1752600"/>
              <a:gd name="connsiteX3" fmla="*/ 0 w 6410292"/>
              <a:gd name="connsiteY3" fmla="*/ 0 h 1752600"/>
              <a:gd name="connsiteX0" fmla="*/ 0 w 7227290"/>
              <a:gd name="connsiteY0" fmla="*/ 0 h 1200150"/>
              <a:gd name="connsiteX1" fmla="*/ 7227290 w 7227290"/>
              <a:gd name="connsiteY1" fmla="*/ 885825 h 1200150"/>
              <a:gd name="connsiteX2" fmla="*/ 20949 w 7227290"/>
              <a:gd name="connsiteY2" fmla="*/ 1200150 h 1200150"/>
              <a:gd name="connsiteX3" fmla="*/ 0 w 7227290"/>
              <a:gd name="connsiteY3" fmla="*/ 0 h 1200150"/>
              <a:gd name="connsiteX0" fmla="*/ 0 w 7227290"/>
              <a:gd name="connsiteY0" fmla="*/ 0 h 885825"/>
              <a:gd name="connsiteX1" fmla="*/ 7227290 w 7227290"/>
              <a:gd name="connsiteY1" fmla="*/ 885825 h 885825"/>
              <a:gd name="connsiteX2" fmla="*/ 555141 w 7227290"/>
              <a:gd name="connsiteY2" fmla="*/ 862013 h 885825"/>
              <a:gd name="connsiteX3" fmla="*/ 0 w 7227290"/>
              <a:gd name="connsiteY3" fmla="*/ 0 h 885825"/>
              <a:gd name="connsiteX0" fmla="*/ 0 w 7227290"/>
              <a:gd name="connsiteY0" fmla="*/ 0 h 1207294"/>
              <a:gd name="connsiteX1" fmla="*/ 7227290 w 7227290"/>
              <a:gd name="connsiteY1" fmla="*/ 885825 h 1207294"/>
              <a:gd name="connsiteX2" fmla="*/ 0 w 7227290"/>
              <a:gd name="connsiteY2" fmla="*/ 1207294 h 1207294"/>
              <a:gd name="connsiteX3" fmla="*/ 0 w 7227290"/>
              <a:gd name="connsiteY3" fmla="*/ 0 h 120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7290" h="1207294">
                <a:moveTo>
                  <a:pt x="0" y="0"/>
                </a:moveTo>
                <a:lnTo>
                  <a:pt x="7227290" y="885825"/>
                </a:lnTo>
                <a:lnTo>
                  <a:pt x="0" y="12072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-3175" y="5695950"/>
            <a:ext cx="9147175" cy="930275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0" y="5346700"/>
            <a:ext cx="3425825" cy="944563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2830674 w 7605568"/>
              <a:gd name="connsiteY2" fmla="*/ 806612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2930931"/>
              <a:gd name="connsiteY0" fmla="*/ 0 h 806612"/>
              <a:gd name="connsiteX1" fmla="*/ 0 w 2930931"/>
              <a:gd name="connsiteY1" fmla="*/ 75665 h 806612"/>
              <a:gd name="connsiteX2" fmla="*/ 2830674 w 2930931"/>
              <a:gd name="connsiteY2" fmla="*/ 806612 h 806612"/>
              <a:gd name="connsiteX3" fmla="*/ 2930931 w 2930931"/>
              <a:gd name="connsiteY3" fmla="*/ 785765 h 806612"/>
              <a:gd name="connsiteX4" fmla="*/ 1 w 2930931"/>
              <a:gd name="connsiteY4" fmla="*/ 0 h 806612"/>
              <a:gd name="connsiteX0" fmla="*/ 1 w 3204530"/>
              <a:gd name="connsiteY0" fmla="*/ 0 h 944725"/>
              <a:gd name="connsiteX1" fmla="*/ 0 w 3204530"/>
              <a:gd name="connsiteY1" fmla="*/ 75665 h 944725"/>
              <a:gd name="connsiteX2" fmla="*/ 3204530 w 3204530"/>
              <a:gd name="connsiteY2" fmla="*/ 944725 h 944725"/>
              <a:gd name="connsiteX3" fmla="*/ 2930931 w 3204530"/>
              <a:gd name="connsiteY3" fmla="*/ 785765 h 944725"/>
              <a:gd name="connsiteX4" fmla="*/ 1 w 3204530"/>
              <a:gd name="connsiteY4" fmla="*/ 0 h 944725"/>
              <a:gd name="connsiteX0" fmla="*/ 1 w 3426231"/>
              <a:gd name="connsiteY0" fmla="*/ 0 h 944725"/>
              <a:gd name="connsiteX1" fmla="*/ 0 w 3426231"/>
              <a:gd name="connsiteY1" fmla="*/ 75665 h 944725"/>
              <a:gd name="connsiteX2" fmla="*/ 3204530 w 3426231"/>
              <a:gd name="connsiteY2" fmla="*/ 944725 h 944725"/>
              <a:gd name="connsiteX3" fmla="*/ 3426231 w 3426231"/>
              <a:gd name="connsiteY3" fmla="*/ 923877 h 944725"/>
              <a:gd name="connsiteX4" fmla="*/ 1 w 3426231"/>
              <a:gd name="connsiteY4" fmla="*/ 0 h 94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6231" h="944725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3204530" y="944725"/>
                </a:lnTo>
                <a:lnTo>
                  <a:pt x="3426231" y="923877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8D1FB-FE0F-440B-92B9-7EB006042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43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0" y="5010150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0" y="5730875"/>
            <a:ext cx="9147175" cy="1127125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7" name="Freeform 6"/>
          <p:cNvSpPr/>
          <p:nvPr/>
        </p:nvSpPr>
        <p:spPr>
          <a:xfrm>
            <a:off x="0" y="4973638"/>
            <a:ext cx="7675563" cy="928687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5" y="5695950"/>
            <a:ext cx="9147175" cy="930275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572000" y="609600"/>
            <a:ext cx="3886200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76274" y="1527048"/>
            <a:ext cx="3383280" cy="32918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7F90A-8F92-4F6A-BBF5-741E81CC5C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91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1808163" y="6148388"/>
            <a:ext cx="7337425" cy="711200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6" name="Freeform 5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7" name="Freeform 6"/>
          <p:cNvSpPr/>
          <p:nvPr/>
        </p:nvSpPr>
        <p:spPr>
          <a:xfrm>
            <a:off x="0" y="5411788"/>
            <a:ext cx="7605713" cy="928687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681163" y="6116638"/>
            <a:ext cx="7464425" cy="741362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0" y="609600"/>
            <a:ext cx="3886200" cy="4190999"/>
          </a:xfrm>
          <a:ln w="79375">
            <a:solidFill>
              <a:schemeClr val="tx1"/>
            </a:solidFill>
            <a:miter lim="800000"/>
          </a:ln>
          <a:effectLst>
            <a:outerShdw blurRad="50800" dist="38100" dir="5400000" algn="ctr" rotWithShape="0">
              <a:srgbClr val="000000">
                <a:alpha val="42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5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76656" y="1524000"/>
            <a:ext cx="3381375" cy="3295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3624E4-BD7E-4CAB-A89C-D01BC4827D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0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808163" y="6148388"/>
            <a:ext cx="7337425" cy="711200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0" y="5411788"/>
            <a:ext cx="7605713" cy="928687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681163" y="6116638"/>
            <a:ext cx="7464425" cy="741362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95DD39-311A-4C98-8CD5-C874549E50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5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>
              <a:alphaModFix amt="15000"/>
            </a:blip>
            <a:srcRect/>
            <a:tile tx="0" ty="0" sx="76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7724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1600200"/>
            <a:ext cx="7772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416675"/>
            <a:ext cx="1981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lang="en-US" sz="900" kern="1200" cap="all" spc="110" baseline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l">
              <a:defRPr sz="900" cap="all" spc="110" baseline="0"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sz="1100" b="1" baseline="0"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8AC69D15-3E82-4C48-A0E0-1E9B120097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323" r:id="rId1"/>
    <p:sldLayoutId id="2147484324" r:id="rId2"/>
    <p:sldLayoutId id="2147484325" r:id="rId3"/>
    <p:sldLayoutId id="2147484326" r:id="rId4"/>
    <p:sldLayoutId id="2147484327" r:id="rId5"/>
    <p:sldLayoutId id="2147484328" r:id="rId6"/>
    <p:sldLayoutId id="2147484329" r:id="rId7"/>
    <p:sldLayoutId id="2147484330" r:id="rId8"/>
    <p:sldLayoutId id="2147484331" r:id="rId9"/>
    <p:sldLayoutId id="2147484332" r:id="rId10"/>
    <p:sldLayoutId id="214748432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Gill Sans MT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itchFamily="18" charset="2"/>
        <a:buChar char="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icebrrg.com/" TargetMode="External"/><Relationship Id="rId3" Type="http://schemas.openxmlformats.org/officeDocument/2006/relationships/hyperlink" Target="http://formbuddy.com/" TargetMode="External"/><Relationship Id="rId7" Type="http://schemas.openxmlformats.org/officeDocument/2006/relationships/hyperlink" Target="http://wufoo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www.formmail.com/" TargetMode="External"/><Relationship Id="rId5" Type="http://schemas.openxmlformats.org/officeDocument/2006/relationships/hyperlink" Target="http://master.com/" TargetMode="External"/><Relationship Id="rId4" Type="http://schemas.openxmlformats.org/officeDocument/2006/relationships/hyperlink" Target="http://response-o-matic.com/" TargetMode="External"/><Relationship Id="rId9" Type="http://schemas.openxmlformats.org/officeDocument/2006/relationships/hyperlink" Target="http://formassembly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tryruby.hobix.com/" TargetMode="External"/><Relationship Id="rId3" Type="http://schemas.openxmlformats.org/officeDocument/2006/relationships/hyperlink" Target="http://java.sun.com/products/jsp" TargetMode="External"/><Relationship Id="rId7" Type="http://schemas.openxmlformats.org/officeDocument/2006/relationships/hyperlink" Target="http://www.rubyonrails.org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www.php.net/" TargetMode="External"/><Relationship Id="rId5" Type="http://schemas.openxmlformats.org/officeDocument/2006/relationships/hyperlink" Target="http://www.adobe.com/products/coldfusion" TargetMode="External"/><Relationship Id="rId4" Type="http://schemas.openxmlformats.org/officeDocument/2006/relationships/hyperlink" Target="http://msdn.microsoft.com/" TargetMode="External"/><Relationship Id="rId9" Type="http://schemas.openxmlformats.org/officeDocument/2006/relationships/hyperlink" Target="http://www.microsoft.com/net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1066800" y="2057400"/>
            <a:ext cx="7543800" cy="1431925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4000" cap="none" dirty="0" smtClean="0">
                <a:solidFill>
                  <a:srgbClr val="F0EDDF"/>
                </a:solidFill>
              </a:rPr>
              <a:t>Forms</a:t>
            </a:r>
          </a:p>
        </p:txBody>
      </p:sp>
      <p:sp>
        <p:nvSpPr>
          <p:cNvPr id="12291" name="Rectangle 6"/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3FF0F24-153E-4436-8769-733640235C07}" type="slidenum">
              <a:rPr lang="en-US" altLang="en-US" sz="1100" smtClean="0"/>
              <a:pPr/>
              <a:t>1</a:t>
            </a:fld>
            <a:endParaRPr lang="en-US" altLang="en-US" sz="110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274638"/>
            <a:ext cx="8172450" cy="1143000"/>
          </a:xfrm>
        </p:spPr>
        <p:txBody>
          <a:bodyPr>
            <a:normAutofit fontScale="90000"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2">
                    <a:satMod val="130000"/>
                  </a:schemeClr>
                </a:solidFill>
              </a:rPr>
              <a:t>Textarea</a:t>
            </a: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 - Large </a:t>
            </a: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Scrolling Text Box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81063" y="1524000"/>
            <a:ext cx="7239000" cy="4191000"/>
          </a:xfrm>
        </p:spPr>
        <p:txBody>
          <a:bodyPr/>
          <a:lstStyle/>
          <a:p>
            <a:r>
              <a:rPr lang="en-US" altLang="en-US" smtClean="0"/>
              <a:t>&lt;textarea&gt; &lt;/textarea&gt;</a:t>
            </a:r>
          </a:p>
          <a:p>
            <a:r>
              <a:rPr lang="en-US" altLang="en-US" smtClean="0"/>
              <a:t>Configures a scrolling text box</a:t>
            </a:r>
            <a:br>
              <a:rPr lang="en-US" altLang="en-US" smtClean="0"/>
            </a:br>
            <a:endParaRPr lang="en-US" altLang="en-US" smtClean="0"/>
          </a:p>
          <a:p>
            <a:r>
              <a:rPr lang="en-US" altLang="en-US" smtClean="0"/>
              <a:t>Attributes:</a:t>
            </a:r>
          </a:p>
          <a:p>
            <a:pPr lvl="1"/>
            <a:r>
              <a:rPr lang="en-US" altLang="en-US" sz="2400" smtClean="0"/>
              <a:t>name</a:t>
            </a:r>
          </a:p>
          <a:p>
            <a:pPr lvl="1"/>
            <a:r>
              <a:rPr lang="en-US" altLang="en-US" sz="2400" smtClean="0"/>
              <a:t>id</a:t>
            </a:r>
          </a:p>
          <a:p>
            <a:pPr lvl="1"/>
            <a:r>
              <a:rPr lang="en-US" altLang="en-US" sz="2400" smtClean="0"/>
              <a:t>cols</a:t>
            </a:r>
          </a:p>
          <a:p>
            <a:pPr lvl="1"/>
            <a:r>
              <a:rPr lang="en-US" altLang="en-US" sz="2400" smtClean="0"/>
              <a:t>rows</a:t>
            </a:r>
          </a:p>
        </p:txBody>
      </p:sp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B4843CE3-6567-4B78-BE5E-7466C8E33CE6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10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10" name="Rectangle 5"/>
          <p:cNvSpPr>
            <a:spLocks noChangeArrowheads="1"/>
          </p:cNvSpPr>
          <p:nvPr/>
        </p:nvSpPr>
        <p:spPr bwMode="auto">
          <a:xfrm>
            <a:off x="3381375" y="30051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11" name="Rectangle 6"/>
          <p:cNvSpPr>
            <a:spLocks noChangeArrowheads="1"/>
          </p:cNvSpPr>
          <p:nvPr/>
        </p:nvSpPr>
        <p:spPr bwMode="auto">
          <a:xfrm>
            <a:off x="3614738" y="2843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12" name="Rectangle 7"/>
          <p:cNvSpPr>
            <a:spLocks noChangeArrowheads="1"/>
          </p:cNvSpPr>
          <p:nvPr/>
        </p:nvSpPr>
        <p:spPr bwMode="auto">
          <a:xfrm>
            <a:off x="3786188" y="2933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13" name="Rectangle 10"/>
          <p:cNvSpPr>
            <a:spLocks noChangeArrowheads="1"/>
          </p:cNvSpPr>
          <p:nvPr/>
        </p:nvSpPr>
        <p:spPr bwMode="auto">
          <a:xfrm>
            <a:off x="3557588" y="29241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24586" name="Picture 9" descr="figure5_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2895600"/>
            <a:ext cx="4824413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-34925"/>
            <a:ext cx="7772400" cy="1143000"/>
          </a:xfrm>
        </p:spPr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INPUT - Submit </a:t>
            </a: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Button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44488" y="609600"/>
            <a:ext cx="76200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smtClean="0">
                <a:cs typeface="Arial" pitchFamily="34" charset="0"/>
              </a:rPr>
              <a:t>&lt;input&gt;</a:t>
            </a:r>
          </a:p>
          <a:p>
            <a:pPr>
              <a:lnSpc>
                <a:spcPct val="90000"/>
              </a:lnSpc>
            </a:pPr>
            <a:r>
              <a:rPr lang="en-US" altLang="en-US" sz="2800" smtClean="0">
                <a:cs typeface="Arial" pitchFamily="34" charset="0"/>
              </a:rPr>
              <a:t>Submits the form information</a:t>
            </a:r>
          </a:p>
          <a:p>
            <a:pPr>
              <a:lnSpc>
                <a:spcPct val="90000"/>
              </a:lnSpc>
            </a:pPr>
            <a:r>
              <a:rPr lang="en-US" altLang="en-US" sz="2800" smtClean="0">
                <a:cs typeface="Times New Roman" pitchFamily="18" charset="0"/>
              </a:rPr>
              <a:t>When clicked: </a:t>
            </a:r>
          </a:p>
          <a:p>
            <a:pPr lvl="1">
              <a:lnSpc>
                <a:spcPct val="90000"/>
              </a:lnSpc>
            </a:pPr>
            <a:r>
              <a:rPr lang="en-US" altLang="en-US" sz="2400" smtClean="0">
                <a:cs typeface="Times New Roman" pitchFamily="18" charset="0"/>
              </a:rPr>
              <a:t>Triggers the </a:t>
            </a:r>
            <a:r>
              <a:rPr lang="en-US" altLang="en-US" sz="2400" b="1" smtClean="0">
                <a:cs typeface="Times New Roman" pitchFamily="18" charset="0"/>
              </a:rPr>
              <a:t>action</a:t>
            </a:r>
            <a:r>
              <a:rPr lang="en-US" altLang="en-US" sz="2400" smtClean="0">
                <a:cs typeface="Times New Roman" pitchFamily="18" charset="0"/>
              </a:rPr>
              <a:t> method on the &lt;</a:t>
            </a:r>
            <a:r>
              <a:rPr lang="en-US" altLang="en-US" sz="2400" b="1" smtClean="0">
                <a:cs typeface="Times New Roman" pitchFamily="18" charset="0"/>
              </a:rPr>
              <a:t>form&gt;</a:t>
            </a:r>
            <a:r>
              <a:rPr lang="en-US" altLang="en-US" sz="2400" smtClean="0">
                <a:cs typeface="Times New Roman" pitchFamily="18" charset="0"/>
              </a:rPr>
              <a:t> tag </a:t>
            </a:r>
          </a:p>
          <a:p>
            <a:pPr lvl="1">
              <a:lnSpc>
                <a:spcPct val="90000"/>
              </a:lnSpc>
            </a:pPr>
            <a:r>
              <a:rPr lang="en-US" altLang="en-US" sz="2400" smtClean="0">
                <a:cs typeface="Times New Roman" pitchFamily="18" charset="0"/>
              </a:rPr>
              <a:t>Sends the form data (the name=value pair for each form element) to the web server. </a:t>
            </a:r>
          </a:p>
          <a:p>
            <a:pPr lvl="1">
              <a:lnSpc>
                <a:spcPct val="90000"/>
              </a:lnSpc>
            </a:pPr>
            <a:endParaRPr lang="en-US" altLang="en-US" sz="2400" smtClean="0">
              <a:cs typeface="Arial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800" smtClean="0"/>
              <a:t>Attributes:</a:t>
            </a:r>
          </a:p>
          <a:p>
            <a:pPr lvl="1">
              <a:lnSpc>
                <a:spcPct val="90000"/>
              </a:lnSpc>
            </a:pPr>
            <a:r>
              <a:rPr lang="en-US" altLang="en-US" sz="2000" smtClean="0"/>
              <a:t>type=“submit”</a:t>
            </a:r>
          </a:p>
          <a:p>
            <a:pPr lvl="1">
              <a:lnSpc>
                <a:spcPct val="90000"/>
              </a:lnSpc>
            </a:pPr>
            <a:r>
              <a:rPr lang="en-US" altLang="en-US" sz="2000" smtClean="0"/>
              <a:t>name</a:t>
            </a:r>
          </a:p>
          <a:p>
            <a:pPr lvl="1">
              <a:lnSpc>
                <a:spcPct val="90000"/>
              </a:lnSpc>
            </a:pPr>
            <a:r>
              <a:rPr lang="en-US" altLang="en-US" sz="2000" smtClean="0"/>
              <a:t>id</a:t>
            </a:r>
          </a:p>
          <a:p>
            <a:pPr lvl="1">
              <a:lnSpc>
                <a:spcPct val="90000"/>
              </a:lnSpc>
            </a:pPr>
            <a:r>
              <a:rPr lang="en-US" altLang="en-US" sz="2000" smtClean="0"/>
              <a:t>value</a:t>
            </a:r>
          </a:p>
        </p:txBody>
      </p:sp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9C628DA4-E3F1-4B05-BBC7-F55683F42C27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11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34" name="Rectangle 5"/>
          <p:cNvSpPr>
            <a:spLocks noChangeArrowheads="1"/>
          </p:cNvSpPr>
          <p:nvPr/>
        </p:nvSpPr>
        <p:spPr bwMode="auto">
          <a:xfrm>
            <a:off x="3381375" y="30051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35" name="Rectangle 6"/>
          <p:cNvSpPr>
            <a:spLocks noChangeArrowheads="1"/>
          </p:cNvSpPr>
          <p:nvPr/>
        </p:nvSpPr>
        <p:spPr bwMode="auto">
          <a:xfrm>
            <a:off x="3614738" y="2843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36" name="Rectangle 7"/>
          <p:cNvSpPr>
            <a:spLocks noChangeArrowheads="1"/>
          </p:cNvSpPr>
          <p:nvPr/>
        </p:nvSpPr>
        <p:spPr bwMode="auto">
          <a:xfrm>
            <a:off x="3786188" y="2933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37" name="Rectangle 8"/>
          <p:cNvSpPr>
            <a:spLocks noChangeArrowheads="1"/>
          </p:cNvSpPr>
          <p:nvPr/>
        </p:nvSpPr>
        <p:spPr bwMode="auto">
          <a:xfrm>
            <a:off x="3557588" y="29241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38" name="Rectangle 9"/>
          <p:cNvSpPr>
            <a:spLocks noChangeArrowheads="1"/>
          </p:cNvSpPr>
          <p:nvPr/>
        </p:nvSpPr>
        <p:spPr bwMode="auto">
          <a:xfrm>
            <a:off x="36004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3681413" y="2662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40" name="Rectangle 14"/>
          <p:cNvSpPr>
            <a:spLocks noChangeArrowheads="1"/>
          </p:cNvSpPr>
          <p:nvPr/>
        </p:nvSpPr>
        <p:spPr bwMode="auto">
          <a:xfrm>
            <a:off x="3705225" y="3024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22541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4038600"/>
            <a:ext cx="3200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20638"/>
            <a:ext cx="7772400" cy="1143000"/>
          </a:xfrm>
        </p:spPr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input </a:t>
            </a: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- Reset </a:t>
            </a: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Button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74738" y="1371600"/>
            <a:ext cx="7315200" cy="4191000"/>
          </a:xfrm>
        </p:spPr>
        <p:txBody>
          <a:bodyPr/>
          <a:lstStyle/>
          <a:p>
            <a:r>
              <a:rPr lang="en-US" altLang="en-US" smtClean="0">
                <a:cs typeface="Arial" pitchFamily="34" charset="0"/>
              </a:rPr>
              <a:t>&lt;input&gt;</a:t>
            </a:r>
          </a:p>
          <a:p>
            <a:r>
              <a:rPr lang="en-US" altLang="en-US" smtClean="0">
                <a:cs typeface="Arial" pitchFamily="34" charset="0"/>
              </a:rPr>
              <a:t>Resets the form fields to their initial values</a:t>
            </a:r>
          </a:p>
          <a:p>
            <a:endParaRPr lang="en-US" altLang="en-US" smtClean="0">
              <a:cs typeface="Arial" pitchFamily="34" charset="0"/>
            </a:endParaRPr>
          </a:p>
          <a:p>
            <a:r>
              <a:rPr lang="en-US" altLang="en-US" smtClean="0"/>
              <a:t>Attributes:</a:t>
            </a:r>
          </a:p>
          <a:p>
            <a:pPr lvl="1"/>
            <a:r>
              <a:rPr lang="en-US" altLang="en-US" sz="2400" smtClean="0"/>
              <a:t>type=“reset”</a:t>
            </a:r>
          </a:p>
          <a:p>
            <a:pPr lvl="1"/>
            <a:r>
              <a:rPr lang="en-US" altLang="en-US" sz="2400" smtClean="0"/>
              <a:t>name</a:t>
            </a:r>
          </a:p>
          <a:p>
            <a:pPr lvl="1"/>
            <a:r>
              <a:rPr lang="en-US" altLang="en-US" sz="2400" smtClean="0"/>
              <a:t>id</a:t>
            </a:r>
          </a:p>
          <a:p>
            <a:pPr lvl="1"/>
            <a:r>
              <a:rPr lang="en-US" altLang="en-US" sz="2400" smtClean="0"/>
              <a:t>value</a:t>
            </a:r>
          </a:p>
        </p:txBody>
      </p:sp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94713" y="6324600"/>
            <a:ext cx="457200" cy="476250"/>
          </a:xfrm>
        </p:spPr>
        <p:txBody>
          <a:bodyPr/>
          <a:lstStyle/>
          <a:p>
            <a:pPr>
              <a:defRPr/>
            </a:pPr>
            <a:fld id="{6F3BB1E8-4CA7-49E9-8FE5-27769DB92756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12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557" name="Rectangle 4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558" name="Rectangle 5"/>
          <p:cNvSpPr>
            <a:spLocks noChangeArrowheads="1"/>
          </p:cNvSpPr>
          <p:nvPr/>
        </p:nvSpPr>
        <p:spPr bwMode="auto">
          <a:xfrm>
            <a:off x="3381375" y="30051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559" name="Rectangle 6"/>
          <p:cNvSpPr>
            <a:spLocks noChangeArrowheads="1"/>
          </p:cNvSpPr>
          <p:nvPr/>
        </p:nvSpPr>
        <p:spPr bwMode="auto">
          <a:xfrm>
            <a:off x="3614738" y="2843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560" name="Rectangle 7"/>
          <p:cNvSpPr>
            <a:spLocks noChangeArrowheads="1"/>
          </p:cNvSpPr>
          <p:nvPr/>
        </p:nvSpPr>
        <p:spPr bwMode="auto">
          <a:xfrm>
            <a:off x="3786188" y="2933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561" name="Rectangle 8"/>
          <p:cNvSpPr>
            <a:spLocks noChangeArrowheads="1"/>
          </p:cNvSpPr>
          <p:nvPr/>
        </p:nvSpPr>
        <p:spPr bwMode="auto">
          <a:xfrm>
            <a:off x="3557588" y="29241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562" name="Rectangle 9"/>
          <p:cNvSpPr>
            <a:spLocks noChangeArrowheads="1"/>
          </p:cNvSpPr>
          <p:nvPr/>
        </p:nvSpPr>
        <p:spPr bwMode="auto">
          <a:xfrm>
            <a:off x="36004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563" name="Rectangle 10"/>
          <p:cNvSpPr>
            <a:spLocks noChangeArrowheads="1"/>
          </p:cNvSpPr>
          <p:nvPr/>
        </p:nvSpPr>
        <p:spPr bwMode="auto">
          <a:xfrm>
            <a:off x="3681413" y="2662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564" name="Rectangle 11"/>
          <p:cNvSpPr>
            <a:spLocks noChangeArrowheads="1"/>
          </p:cNvSpPr>
          <p:nvPr/>
        </p:nvSpPr>
        <p:spPr bwMode="auto">
          <a:xfrm>
            <a:off x="3705225" y="3024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565" name="Rectangle 14"/>
          <p:cNvSpPr>
            <a:spLocks noChangeArrowheads="1"/>
          </p:cNvSpPr>
          <p:nvPr/>
        </p:nvSpPr>
        <p:spPr bwMode="auto">
          <a:xfrm>
            <a:off x="3790950" y="30813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23566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3" y="3090863"/>
            <a:ext cx="3530600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Hands-On Practice </a:t>
            </a:r>
          </a:p>
        </p:txBody>
      </p:sp>
      <p:pic>
        <p:nvPicPr>
          <p:cNvPr id="24579" name="Picture 2" descr="Figure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88" y="1600200"/>
            <a:ext cx="4254500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5791200" y="6416675"/>
            <a:ext cx="3124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AC0A657-250A-4DBA-BD52-D1648F5FE31F}" type="slidenum">
              <a:rPr lang="en-US" altLang="en-US" sz="1100" smtClean="0">
                <a:solidFill>
                  <a:srgbClr val="4D4D4D"/>
                </a:solidFill>
              </a:rPr>
              <a:pPr/>
              <a:t>13</a:t>
            </a:fld>
            <a:endParaRPr lang="en-US" altLang="en-US" sz="1100" smtClean="0">
              <a:solidFill>
                <a:srgbClr val="4D4D4D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304800"/>
            <a:ext cx="7497763" cy="1143000"/>
          </a:xfrm>
        </p:spPr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input Password box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09600" y="1371600"/>
            <a:ext cx="7086600" cy="4191000"/>
          </a:xfrm>
        </p:spPr>
        <p:txBody>
          <a:bodyPr/>
          <a:lstStyle/>
          <a:p>
            <a:pPr marL="365125" indent="-282575">
              <a:lnSpc>
                <a:spcPct val="90000"/>
              </a:lnSpc>
              <a:buFont typeface="Wingdings 2" pitchFamily="18" charset="2"/>
              <a:buChar char=""/>
            </a:pPr>
            <a:r>
              <a:rPr lang="en-US" altLang="en-US" smtClean="0"/>
              <a:t>&lt;input&gt;</a:t>
            </a:r>
          </a:p>
          <a:p>
            <a:pPr marL="365125" indent="-282575">
              <a:lnSpc>
                <a:spcPct val="90000"/>
              </a:lnSpc>
              <a:buFont typeface="Wingdings 2" pitchFamily="18" charset="2"/>
              <a:buChar char=""/>
            </a:pPr>
            <a:r>
              <a:rPr lang="en-US" altLang="en-US" smtClean="0"/>
              <a:t>Accepts text information that needs to be hidden as it is entered</a:t>
            </a:r>
            <a:br>
              <a:rPr lang="en-US" altLang="en-US" smtClean="0"/>
            </a:br>
            <a:endParaRPr lang="en-US" altLang="en-US" smtClean="0"/>
          </a:p>
          <a:p>
            <a:pPr marL="365125" indent="-282575">
              <a:lnSpc>
                <a:spcPct val="90000"/>
              </a:lnSpc>
              <a:buFont typeface="Wingdings 2" pitchFamily="18" charset="2"/>
              <a:buChar char=""/>
            </a:pPr>
            <a:r>
              <a:rPr lang="en-US" altLang="en-US" smtClean="0"/>
              <a:t>Attributes:</a:t>
            </a:r>
          </a:p>
          <a:p>
            <a:pPr marL="639763" lvl="1" indent="-236538">
              <a:lnSpc>
                <a:spcPct val="90000"/>
              </a:lnSpc>
              <a:buFont typeface="Verdana" pitchFamily="34" charset="0"/>
              <a:buChar char="◦"/>
            </a:pPr>
            <a:r>
              <a:rPr lang="en-US" altLang="en-US" sz="2400" smtClean="0"/>
              <a:t>type=“password”</a:t>
            </a:r>
          </a:p>
          <a:p>
            <a:pPr marL="639763" lvl="1" indent="-236538">
              <a:lnSpc>
                <a:spcPct val="90000"/>
              </a:lnSpc>
              <a:buFont typeface="Verdana" pitchFamily="34" charset="0"/>
              <a:buChar char="◦"/>
            </a:pPr>
            <a:r>
              <a:rPr lang="en-US" altLang="en-US" sz="2400" smtClean="0"/>
              <a:t>name</a:t>
            </a:r>
          </a:p>
          <a:p>
            <a:pPr marL="639763" lvl="1" indent="-236538">
              <a:lnSpc>
                <a:spcPct val="90000"/>
              </a:lnSpc>
              <a:buFont typeface="Verdana" pitchFamily="34" charset="0"/>
              <a:buChar char="◦"/>
            </a:pPr>
            <a:r>
              <a:rPr lang="en-US" altLang="en-US" sz="2400" smtClean="0"/>
              <a:t>id</a:t>
            </a:r>
          </a:p>
          <a:p>
            <a:pPr marL="639763" lvl="1" indent="-236538">
              <a:lnSpc>
                <a:spcPct val="90000"/>
              </a:lnSpc>
              <a:buFont typeface="Verdana" pitchFamily="34" charset="0"/>
              <a:buChar char="◦"/>
            </a:pPr>
            <a:r>
              <a:rPr lang="en-US" altLang="en-US" sz="2400" smtClean="0"/>
              <a:t>size</a:t>
            </a:r>
          </a:p>
          <a:p>
            <a:pPr marL="639763" lvl="1" indent="-236538">
              <a:lnSpc>
                <a:spcPct val="90000"/>
              </a:lnSpc>
              <a:buFont typeface="Verdana" pitchFamily="34" charset="0"/>
              <a:buChar char="◦"/>
            </a:pPr>
            <a:r>
              <a:rPr lang="en-US" altLang="en-US" sz="2400" smtClean="0"/>
              <a:t>maxlength</a:t>
            </a:r>
          </a:p>
          <a:p>
            <a:pPr marL="639763" lvl="1" indent="-236538">
              <a:lnSpc>
                <a:spcPct val="90000"/>
              </a:lnSpc>
              <a:buFont typeface="Verdana" pitchFamily="34" charset="0"/>
              <a:buChar char="◦"/>
            </a:pPr>
            <a:r>
              <a:rPr lang="en-US" altLang="en-US" sz="2400" smtClean="0"/>
              <a:t>value</a:t>
            </a:r>
          </a:p>
        </p:txBody>
      </p:sp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F6F47070-A2D0-4128-BBF0-2BAF4B8A28C9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14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3381375" y="30051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2151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4267200"/>
            <a:ext cx="4191000" cy="149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Input - Check </a:t>
            </a: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box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88988" y="1447800"/>
            <a:ext cx="7315200" cy="4191000"/>
          </a:xfrm>
        </p:spPr>
        <p:txBody>
          <a:bodyPr/>
          <a:lstStyle/>
          <a:p>
            <a:pPr marL="365125" indent="-282575">
              <a:buFont typeface="Wingdings 2" pitchFamily="18" charset="2"/>
              <a:buChar char=""/>
            </a:pPr>
            <a:r>
              <a:rPr lang="en-US" altLang="en-US" smtClean="0"/>
              <a:t>&lt;input&gt;</a:t>
            </a:r>
          </a:p>
          <a:p>
            <a:pPr marL="365125" indent="-282575">
              <a:buFont typeface="Wingdings 2" pitchFamily="18" charset="2"/>
              <a:buChar char=""/>
            </a:pPr>
            <a:r>
              <a:rPr lang="en-US" altLang="en-US" smtClean="0"/>
              <a:t>Allows the user to select one or more of a group of predetermined items</a:t>
            </a:r>
          </a:p>
          <a:p>
            <a:pPr marL="365125" indent="-282575">
              <a:buFont typeface="Wingdings 2" pitchFamily="18" charset="2"/>
              <a:buChar char=""/>
            </a:pPr>
            <a:endParaRPr lang="en-US" altLang="en-US" smtClean="0"/>
          </a:p>
          <a:p>
            <a:pPr marL="365125" indent="-282575">
              <a:buFont typeface="Wingdings 2" pitchFamily="18" charset="2"/>
              <a:buChar char=""/>
            </a:pPr>
            <a:r>
              <a:rPr lang="en-US" altLang="en-US" smtClean="0"/>
              <a:t>Attributes: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400" smtClean="0"/>
              <a:t>type=“checkbox”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400" smtClean="0"/>
              <a:t>name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400" smtClean="0"/>
              <a:t>id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400" smtClean="0"/>
              <a:t>checked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400" smtClean="0"/>
              <a:t>value</a:t>
            </a:r>
          </a:p>
        </p:txBody>
      </p:sp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3381375" y="30051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3614738" y="2843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2663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200400"/>
            <a:ext cx="2703513" cy="186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input </a:t>
            </a: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- Radio </a:t>
            </a: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Button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66800" y="1371600"/>
            <a:ext cx="7467600" cy="4191000"/>
          </a:xfrm>
        </p:spPr>
        <p:txBody>
          <a:bodyPr>
            <a:normAutofit fontScale="77500" lnSpcReduction="20000"/>
          </a:bodyPr>
          <a:lstStyle/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/>
              <a:t>&lt;input&gt;</a:t>
            </a:r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/>
              <a:t>Allows the user to select exactly one from a group of predetermined items</a:t>
            </a:r>
            <a:br>
              <a:rPr lang="en-US" sz="2800" dirty="0" smtClean="0"/>
            </a:br>
            <a:endParaRPr lang="en-US" sz="2800" dirty="0" smtClean="0"/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/>
              <a:t>Each radio button in a group is given the same name and a unique value</a:t>
            </a:r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endParaRPr lang="en-US" sz="2800" dirty="0" smtClean="0"/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/>
              <a:t>Attributes:</a:t>
            </a:r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sz="2000" dirty="0" smtClean="0"/>
              <a:t>type=“radio”</a:t>
            </a:r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sz="2000" dirty="0" smtClean="0"/>
              <a:t>name</a:t>
            </a:r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sz="2000" dirty="0" smtClean="0"/>
              <a:t>id</a:t>
            </a:r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sz="2000" dirty="0" smtClean="0"/>
              <a:t>checked</a:t>
            </a:r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sz="2000" dirty="0" smtClean="0"/>
              <a:t>value</a:t>
            </a:r>
          </a:p>
        </p:txBody>
      </p:sp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41AE529A-2E5A-4BA4-813D-D65D5682A713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16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653" name="Rectangle 4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54" name="Rectangle 5"/>
          <p:cNvSpPr>
            <a:spLocks noChangeArrowheads="1"/>
          </p:cNvSpPr>
          <p:nvPr/>
        </p:nvSpPr>
        <p:spPr bwMode="auto">
          <a:xfrm>
            <a:off x="3381375" y="30051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55" name="Rectangle 6"/>
          <p:cNvSpPr>
            <a:spLocks noChangeArrowheads="1"/>
          </p:cNvSpPr>
          <p:nvPr/>
        </p:nvSpPr>
        <p:spPr bwMode="auto">
          <a:xfrm>
            <a:off x="3614738" y="2843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7656" name="Rectangle 9"/>
          <p:cNvSpPr>
            <a:spLocks noChangeArrowheads="1"/>
          </p:cNvSpPr>
          <p:nvPr/>
        </p:nvSpPr>
        <p:spPr bwMode="auto">
          <a:xfrm>
            <a:off x="3786188" y="2933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2765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733800"/>
            <a:ext cx="2935288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Input - </a:t>
            </a: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Hidden form data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14400" y="1371600"/>
            <a:ext cx="8001000" cy="5029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smtClean="0">
                <a:cs typeface="Times New Roman" pitchFamily="18" charset="0"/>
              </a:rPr>
              <a:t>&lt;input&gt;</a:t>
            </a:r>
          </a:p>
          <a:p>
            <a:pPr>
              <a:lnSpc>
                <a:spcPct val="80000"/>
              </a:lnSpc>
            </a:pPr>
            <a:r>
              <a:rPr lang="en-US" altLang="en-US" sz="2400" smtClean="0">
                <a:cs typeface="Times New Roman" pitchFamily="18" charset="0"/>
              </a:rPr>
              <a:t>This form control is </a:t>
            </a:r>
            <a:r>
              <a:rPr lang="en-US" altLang="en-US" sz="2400" i="1" smtClean="0">
                <a:cs typeface="Times New Roman" pitchFamily="18" charset="0"/>
              </a:rPr>
              <a:t>not</a:t>
            </a:r>
            <a:r>
              <a:rPr lang="en-US" altLang="en-US" sz="2400" smtClean="0">
                <a:cs typeface="Times New Roman" pitchFamily="18" charset="0"/>
              </a:rPr>
              <a:t> displayed on the web page. </a:t>
            </a:r>
          </a:p>
          <a:p>
            <a:pPr>
              <a:lnSpc>
                <a:spcPct val="80000"/>
              </a:lnSpc>
            </a:pPr>
            <a:r>
              <a:rPr lang="en-US" altLang="en-US" sz="2400" smtClean="0">
                <a:cs typeface="Times New Roman" pitchFamily="18" charset="0"/>
              </a:rPr>
              <a:t>Hidden form fields </a:t>
            </a:r>
          </a:p>
          <a:p>
            <a:pPr lvl="1">
              <a:lnSpc>
                <a:spcPct val="80000"/>
              </a:lnSpc>
            </a:pPr>
            <a:r>
              <a:rPr lang="en-US" altLang="en-US" sz="2000" smtClean="0">
                <a:cs typeface="Times New Roman" pitchFamily="18" charset="0"/>
              </a:rPr>
              <a:t>Can be accessed by both client-side and server-side scripting </a:t>
            </a:r>
          </a:p>
          <a:p>
            <a:pPr lvl="1">
              <a:lnSpc>
                <a:spcPct val="80000"/>
              </a:lnSpc>
            </a:pPr>
            <a:r>
              <a:rPr lang="en-US" altLang="en-US" sz="2000" smtClean="0">
                <a:cs typeface="Times New Roman" pitchFamily="18" charset="0"/>
              </a:rPr>
              <a:t>Sometimes used to contain information needed as the visitor moves from page to page. </a:t>
            </a:r>
          </a:p>
          <a:p>
            <a:pPr>
              <a:lnSpc>
                <a:spcPct val="80000"/>
              </a:lnSpc>
            </a:pPr>
            <a:r>
              <a:rPr lang="en-US" altLang="en-US" sz="2800" smtClean="0"/>
              <a:t>Attributes:</a:t>
            </a:r>
          </a:p>
          <a:p>
            <a:pPr lvl="1">
              <a:lnSpc>
                <a:spcPct val="80000"/>
              </a:lnSpc>
            </a:pPr>
            <a:r>
              <a:rPr lang="en-US" altLang="en-US" sz="2000" smtClean="0"/>
              <a:t>type=“hidden”</a:t>
            </a:r>
          </a:p>
          <a:p>
            <a:pPr lvl="1">
              <a:lnSpc>
                <a:spcPct val="80000"/>
              </a:lnSpc>
            </a:pPr>
            <a:r>
              <a:rPr lang="en-US" altLang="en-US" sz="2000" smtClean="0"/>
              <a:t>name</a:t>
            </a:r>
          </a:p>
          <a:p>
            <a:pPr lvl="1">
              <a:lnSpc>
                <a:spcPct val="80000"/>
              </a:lnSpc>
            </a:pPr>
            <a:r>
              <a:rPr lang="en-US" altLang="en-US" sz="2000" smtClean="0"/>
              <a:t>id</a:t>
            </a:r>
          </a:p>
          <a:p>
            <a:pPr lvl="1">
              <a:lnSpc>
                <a:spcPct val="80000"/>
              </a:lnSpc>
            </a:pPr>
            <a:r>
              <a:rPr lang="en-US" altLang="en-US" sz="2000" smtClean="0"/>
              <a:t>value</a:t>
            </a:r>
          </a:p>
        </p:txBody>
      </p:sp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F344C42F-7085-411C-BF66-9CBF1CBCA43B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17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677" name="Rectangle 4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78" name="Rectangle 5"/>
          <p:cNvSpPr>
            <a:spLocks noChangeArrowheads="1"/>
          </p:cNvSpPr>
          <p:nvPr/>
        </p:nvSpPr>
        <p:spPr bwMode="auto">
          <a:xfrm>
            <a:off x="3381375" y="30051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79" name="Rectangle 6"/>
          <p:cNvSpPr>
            <a:spLocks noChangeArrowheads="1"/>
          </p:cNvSpPr>
          <p:nvPr/>
        </p:nvSpPr>
        <p:spPr bwMode="auto">
          <a:xfrm>
            <a:off x="3614738" y="2843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80" name="Rectangle 7"/>
          <p:cNvSpPr>
            <a:spLocks noChangeArrowheads="1"/>
          </p:cNvSpPr>
          <p:nvPr/>
        </p:nvSpPr>
        <p:spPr bwMode="auto">
          <a:xfrm>
            <a:off x="3786188" y="2933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81" name="Rectangle 8"/>
          <p:cNvSpPr>
            <a:spLocks noChangeArrowheads="1"/>
          </p:cNvSpPr>
          <p:nvPr/>
        </p:nvSpPr>
        <p:spPr bwMode="auto">
          <a:xfrm>
            <a:off x="3557588" y="29241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82" name="Rectangle 9"/>
          <p:cNvSpPr>
            <a:spLocks noChangeArrowheads="1"/>
          </p:cNvSpPr>
          <p:nvPr/>
        </p:nvSpPr>
        <p:spPr bwMode="auto">
          <a:xfrm>
            <a:off x="36004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83" name="Rectangle 10"/>
          <p:cNvSpPr>
            <a:spLocks noChangeArrowheads="1"/>
          </p:cNvSpPr>
          <p:nvPr/>
        </p:nvSpPr>
        <p:spPr bwMode="auto">
          <a:xfrm>
            <a:off x="3681413" y="2662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84" name="Rectangle 11"/>
          <p:cNvSpPr>
            <a:spLocks noChangeArrowheads="1"/>
          </p:cNvSpPr>
          <p:nvPr/>
        </p:nvSpPr>
        <p:spPr bwMode="auto">
          <a:xfrm>
            <a:off x="3705225" y="3024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85" name="Rectangle 12"/>
          <p:cNvSpPr>
            <a:spLocks noChangeArrowheads="1"/>
          </p:cNvSpPr>
          <p:nvPr/>
        </p:nvSpPr>
        <p:spPr bwMode="auto">
          <a:xfrm>
            <a:off x="3790950" y="30813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86" name="Rectangle 13"/>
          <p:cNvSpPr>
            <a:spLocks noChangeArrowheads="1"/>
          </p:cNvSpPr>
          <p:nvPr/>
        </p:nvSpPr>
        <p:spPr bwMode="auto">
          <a:xfrm>
            <a:off x="3833813" y="3038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Select List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66738" y="1212850"/>
            <a:ext cx="7620000" cy="4572000"/>
          </a:xfrm>
        </p:spPr>
        <p:txBody>
          <a:bodyPr>
            <a:normAutofit fontScale="92500" lnSpcReduction="10000"/>
          </a:bodyPr>
          <a:lstStyle/>
          <a:p>
            <a:pPr marL="365760" indent="-283464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>
                <a:cs typeface="Arial" pitchFamily="34" charset="0"/>
              </a:rPr>
              <a:t>&lt;select&gt;&lt;/select&gt;</a:t>
            </a:r>
          </a:p>
          <a:p>
            <a:pPr marL="365760" indent="-283464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>
                <a:cs typeface="Arial" pitchFamily="34" charset="0"/>
              </a:rPr>
              <a:t>Configures a select list </a:t>
            </a:r>
            <a:r>
              <a:rPr lang="en-US" dirty="0" smtClean="0">
                <a:cs typeface="Arial" pitchFamily="34" charset="0"/>
              </a:rPr>
              <a:t>(along with </a:t>
            </a:r>
            <a:r>
              <a:rPr lang="en-US" dirty="0" smtClean="0">
                <a:cs typeface="Times New Roman" pitchFamily="18" charset="0"/>
              </a:rPr>
              <a:t>option elements</a:t>
            </a:r>
            <a:r>
              <a:rPr lang="en-US" dirty="0" smtClean="0">
                <a:cs typeface="Arial" pitchFamily="34" charset="0"/>
              </a:rPr>
              <a:t>)</a:t>
            </a:r>
            <a:br>
              <a:rPr lang="en-US" dirty="0" smtClean="0">
                <a:cs typeface="Arial" pitchFamily="34" charset="0"/>
              </a:rPr>
            </a:br>
            <a:endParaRPr lang="en-US" sz="800" dirty="0" smtClean="0">
              <a:cs typeface="Arial" pitchFamily="34" charset="0"/>
            </a:endParaRPr>
          </a:p>
          <a:p>
            <a:pPr marL="365760" indent="-283464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>
                <a:cs typeface="Arial" pitchFamily="34" charset="0"/>
              </a:rPr>
              <a:t>Also known as: Select Box, Drop-Down List, Drop-Down Box, and Option Box. </a:t>
            </a:r>
            <a:br>
              <a:rPr lang="en-US" sz="2800" dirty="0" smtClean="0">
                <a:cs typeface="Arial" pitchFamily="34" charset="0"/>
              </a:rPr>
            </a:br>
            <a:endParaRPr lang="en-US" sz="800" dirty="0" smtClean="0">
              <a:cs typeface="Arial" pitchFamily="34" charset="0"/>
            </a:endParaRPr>
          </a:p>
          <a:p>
            <a:pPr marL="365760" indent="-283464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>
                <a:cs typeface="Arial" pitchFamily="34" charset="0"/>
              </a:rPr>
              <a:t>Allows the user to select one or more items from a list of predetermined choices. </a:t>
            </a:r>
            <a:br>
              <a:rPr lang="en-US" sz="2800" dirty="0" smtClean="0">
                <a:cs typeface="Arial" pitchFamily="34" charset="0"/>
              </a:rPr>
            </a:br>
            <a:endParaRPr lang="en-US" sz="2800" dirty="0" smtClean="0"/>
          </a:p>
          <a:p>
            <a:pPr marL="365760" indent="-283464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/>
              <a:t>Attributes:</a:t>
            </a:r>
          </a:p>
          <a:p>
            <a:pPr marL="640080" lvl="1" indent="-237744" fontAlgn="auto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sz="2000" dirty="0" smtClean="0"/>
              <a:t>name</a:t>
            </a:r>
          </a:p>
          <a:p>
            <a:pPr marL="640080" lvl="1" indent="-237744" fontAlgn="auto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sz="2000" dirty="0" smtClean="0"/>
              <a:t>id</a:t>
            </a:r>
          </a:p>
          <a:p>
            <a:pPr marL="640080" lvl="1" indent="-237744" fontAlgn="auto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sz="2000" dirty="0" smtClean="0"/>
              <a:t>size</a:t>
            </a:r>
          </a:p>
          <a:p>
            <a:pPr marL="640080" lvl="1" indent="-237744" fontAlgn="auto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sz="2000" dirty="0" smtClean="0"/>
              <a:t>multiple</a:t>
            </a:r>
          </a:p>
        </p:txBody>
      </p:sp>
      <p:sp>
        <p:nvSpPr>
          <p:cNvPr id="266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5EE693FE-92CD-4918-ACA6-7F823945B04D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18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701" name="Rectangle 4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3381375" y="30051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3614738" y="2843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9704" name="Rectangle 7"/>
          <p:cNvSpPr>
            <a:spLocks noChangeArrowheads="1"/>
          </p:cNvSpPr>
          <p:nvPr/>
        </p:nvSpPr>
        <p:spPr bwMode="auto">
          <a:xfrm>
            <a:off x="3786188" y="2933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9705" name="Rectangle 8"/>
          <p:cNvSpPr>
            <a:spLocks noChangeArrowheads="1"/>
          </p:cNvSpPr>
          <p:nvPr/>
        </p:nvSpPr>
        <p:spPr bwMode="auto">
          <a:xfrm>
            <a:off x="3557588" y="29241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9706" name="Rectangle 11"/>
          <p:cNvSpPr>
            <a:spLocks noChangeArrowheads="1"/>
          </p:cNvSpPr>
          <p:nvPr/>
        </p:nvSpPr>
        <p:spPr bwMode="auto">
          <a:xfrm>
            <a:off x="36004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25611" name="Picture 10" descr="figure5_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4191000"/>
            <a:ext cx="3467100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Options in a Select List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57225" y="1287463"/>
            <a:ext cx="7620000" cy="4648200"/>
          </a:xfrm>
        </p:spPr>
        <p:txBody>
          <a:bodyPr/>
          <a:lstStyle/>
          <a:p>
            <a:r>
              <a:rPr lang="en-US" altLang="en-US" sz="2400" smtClean="0">
                <a:cs typeface="Arial" pitchFamily="34" charset="0"/>
              </a:rPr>
              <a:t>&lt;option&gt;&lt;/option&gt;</a:t>
            </a:r>
          </a:p>
          <a:p>
            <a:r>
              <a:rPr lang="en-US" altLang="en-US" sz="2400" smtClean="0">
                <a:cs typeface="Arial" pitchFamily="34" charset="0"/>
              </a:rPr>
              <a:t>Configures the options in a Select List</a:t>
            </a:r>
            <a:br>
              <a:rPr lang="en-US" altLang="en-US" sz="2400" smtClean="0">
                <a:cs typeface="Arial" pitchFamily="34" charset="0"/>
              </a:rPr>
            </a:br>
            <a:endParaRPr lang="en-US" altLang="en-US" sz="2400" smtClean="0">
              <a:cs typeface="Arial" pitchFamily="34" charset="0"/>
            </a:endParaRPr>
          </a:p>
          <a:p>
            <a:r>
              <a:rPr lang="en-US" altLang="en-US" sz="2400" smtClean="0"/>
              <a:t>Attributes:</a:t>
            </a:r>
          </a:p>
          <a:p>
            <a:pPr lvl="1"/>
            <a:r>
              <a:rPr lang="en-US" altLang="en-US" sz="2800" smtClean="0"/>
              <a:t>value</a:t>
            </a:r>
          </a:p>
          <a:p>
            <a:pPr lvl="1"/>
            <a:r>
              <a:rPr lang="en-US" altLang="en-US" sz="2800" smtClean="0"/>
              <a:t>selected</a:t>
            </a:r>
          </a:p>
        </p:txBody>
      </p:sp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E2B21AA9-2FE3-41EE-8A41-7C08C86A69FB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19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725" name="Rectangle 4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26" name="Rectangle 5"/>
          <p:cNvSpPr>
            <a:spLocks noChangeArrowheads="1"/>
          </p:cNvSpPr>
          <p:nvPr/>
        </p:nvSpPr>
        <p:spPr bwMode="auto">
          <a:xfrm>
            <a:off x="3381375" y="30051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27" name="Rectangle 6"/>
          <p:cNvSpPr>
            <a:spLocks noChangeArrowheads="1"/>
          </p:cNvSpPr>
          <p:nvPr/>
        </p:nvSpPr>
        <p:spPr bwMode="auto">
          <a:xfrm>
            <a:off x="3614738" y="2843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28" name="Rectangle 7"/>
          <p:cNvSpPr>
            <a:spLocks noChangeArrowheads="1"/>
          </p:cNvSpPr>
          <p:nvPr/>
        </p:nvSpPr>
        <p:spPr bwMode="auto">
          <a:xfrm>
            <a:off x="3786188" y="2933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29" name="Rectangle 8"/>
          <p:cNvSpPr>
            <a:spLocks noChangeArrowheads="1"/>
          </p:cNvSpPr>
          <p:nvPr/>
        </p:nvSpPr>
        <p:spPr bwMode="auto">
          <a:xfrm>
            <a:off x="3557588" y="29241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30" name="Rectangle 9"/>
          <p:cNvSpPr>
            <a:spLocks noChangeArrowheads="1"/>
          </p:cNvSpPr>
          <p:nvPr/>
        </p:nvSpPr>
        <p:spPr bwMode="auto">
          <a:xfrm>
            <a:off x="36004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0731" name="Rectangle 14"/>
          <p:cNvSpPr>
            <a:spLocks noChangeArrowheads="1"/>
          </p:cNvSpPr>
          <p:nvPr/>
        </p:nvSpPr>
        <p:spPr bwMode="auto">
          <a:xfrm>
            <a:off x="3681413" y="2662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30732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572000"/>
            <a:ext cx="381476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209800"/>
            <a:ext cx="2752725" cy="28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-3175"/>
            <a:ext cx="7772400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Objectives</a:t>
            </a:r>
            <a:endParaRPr lang="en-US" dirty="0" smtClean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81000" y="990600"/>
            <a:ext cx="8610600" cy="41910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400" b="1" dirty="0" smtClean="0"/>
              <a:t>You </a:t>
            </a:r>
            <a:r>
              <a:rPr lang="en-US" altLang="en-US" sz="2400" b="1" dirty="0" smtClean="0"/>
              <a:t>will </a:t>
            </a:r>
            <a:r>
              <a:rPr lang="en-US" altLang="en-US" sz="2400" b="1" dirty="0" smtClean="0"/>
              <a:t>learn</a:t>
            </a:r>
            <a:endParaRPr lang="en-US" altLang="en-US" sz="2400" dirty="0" smtClean="0"/>
          </a:p>
          <a:p>
            <a:pPr lvl="1"/>
            <a:r>
              <a:rPr lang="en-US" altLang="en-US" sz="1800" dirty="0" smtClean="0"/>
              <a:t>Common </a:t>
            </a:r>
            <a:r>
              <a:rPr lang="en-US" altLang="en-US" sz="1800" dirty="0" smtClean="0"/>
              <a:t>uses of forms on web pages</a:t>
            </a:r>
          </a:p>
          <a:p>
            <a:pPr lvl="1"/>
            <a:r>
              <a:rPr lang="en-US" altLang="en-US" sz="1800" dirty="0" smtClean="0"/>
              <a:t>Create forms on web pages using the form, input, </a:t>
            </a:r>
            <a:r>
              <a:rPr lang="en-US" altLang="en-US" sz="1800" dirty="0" err="1" smtClean="0"/>
              <a:t>textarea</a:t>
            </a:r>
            <a:r>
              <a:rPr lang="en-US" altLang="en-US" sz="1800" dirty="0" smtClean="0"/>
              <a:t>, and select elements</a:t>
            </a:r>
          </a:p>
          <a:p>
            <a:pPr lvl="1"/>
            <a:r>
              <a:rPr lang="en-US" altLang="en-US" sz="1800" dirty="0" smtClean="0"/>
              <a:t>Create forms that provide additional accessibility features using the </a:t>
            </a:r>
            <a:r>
              <a:rPr lang="en-US" altLang="en-US" sz="1800" dirty="0" err="1" smtClean="0"/>
              <a:t>accesskey</a:t>
            </a:r>
            <a:r>
              <a:rPr lang="en-US" altLang="en-US" sz="1800" dirty="0" smtClean="0"/>
              <a:t> and </a:t>
            </a:r>
            <a:r>
              <a:rPr lang="en-US" altLang="en-US" sz="1800" dirty="0" err="1" smtClean="0"/>
              <a:t>tabindex</a:t>
            </a:r>
            <a:r>
              <a:rPr lang="en-US" altLang="en-US" sz="1800" dirty="0" smtClean="0"/>
              <a:t> attributes</a:t>
            </a:r>
          </a:p>
          <a:p>
            <a:pPr lvl="1"/>
            <a:r>
              <a:rPr lang="en-US" altLang="en-US" sz="1800" dirty="0" smtClean="0"/>
              <a:t>Associate form controls and groups using the label, </a:t>
            </a:r>
            <a:r>
              <a:rPr lang="en-US" altLang="en-US" sz="1800" dirty="0" err="1" smtClean="0"/>
              <a:t>fieldset</a:t>
            </a:r>
            <a:r>
              <a:rPr lang="en-US" altLang="en-US" sz="1800" dirty="0" smtClean="0"/>
              <a:t>, and legend elements</a:t>
            </a:r>
          </a:p>
          <a:p>
            <a:pPr lvl="1"/>
            <a:r>
              <a:rPr lang="en-US" altLang="en-US" sz="1800" dirty="0" smtClean="0"/>
              <a:t>Create custom image buttons and use the button element</a:t>
            </a:r>
          </a:p>
          <a:p>
            <a:pPr lvl="1"/>
            <a:r>
              <a:rPr lang="en-US" altLang="en-US" sz="1800" dirty="0" smtClean="0"/>
              <a:t>Use CSS to style a form</a:t>
            </a:r>
          </a:p>
          <a:p>
            <a:pPr lvl="1"/>
            <a:r>
              <a:rPr lang="en-US" altLang="en-US" sz="1800" dirty="0" smtClean="0"/>
              <a:t>Configure new HTML5 form controls including the email, URL, </a:t>
            </a:r>
            <a:r>
              <a:rPr lang="en-US" altLang="en-US" sz="1800" dirty="0" err="1" smtClean="0"/>
              <a:t>datalist</a:t>
            </a:r>
            <a:r>
              <a:rPr lang="en-US" altLang="en-US" sz="1800" dirty="0" smtClean="0"/>
              <a:t>, range, spinner, calendar, and color controls</a:t>
            </a:r>
          </a:p>
          <a:p>
            <a:pPr lvl="1"/>
            <a:r>
              <a:rPr lang="en-US" altLang="en-US" sz="1800" dirty="0" smtClean="0"/>
              <a:t>Describe the features and common uses of server-side processing</a:t>
            </a:r>
          </a:p>
          <a:p>
            <a:pPr lvl="1"/>
            <a:r>
              <a:rPr lang="en-US" altLang="en-US" sz="1800" dirty="0" smtClean="0"/>
              <a:t>Invoke server-side processing to handle form data</a:t>
            </a:r>
          </a:p>
          <a:p>
            <a:pPr lvl="1"/>
            <a:r>
              <a:rPr lang="en-US" altLang="en-US" sz="1800" dirty="0" smtClean="0"/>
              <a:t>Find free server-side processing resources on the Web</a:t>
            </a:r>
          </a:p>
        </p:txBody>
      </p:sp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330E4875-A5F6-4A66-BB40-D49580D46495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2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304800"/>
            <a:ext cx="6400800" cy="7699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Checkpoint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600200" y="1295400"/>
            <a:ext cx="6934200" cy="4724400"/>
          </a:xfrm>
        </p:spPr>
        <p:txBody>
          <a:bodyPr>
            <a:normAutofit fontScale="92500" lnSpcReduction="10000"/>
          </a:bodyPr>
          <a:lstStyle/>
          <a:p>
            <a:pPr marL="365760" indent="-283464" fontAlgn="auto">
              <a:spcAft>
                <a:spcPts val="0"/>
              </a:spcAft>
              <a:buFontTx/>
              <a:buNone/>
              <a:defRPr/>
            </a:pPr>
            <a:r>
              <a:rPr lang="en-US" sz="2800" i="1" smtClean="0">
                <a:latin typeface="Frutiger-Italic" charset="0"/>
              </a:rPr>
              <a:t>1</a:t>
            </a:r>
            <a:r>
              <a:rPr lang="en-US" sz="3000" i="1" smtClean="0">
                <a:latin typeface="Frutiger-Italic" charset="0"/>
              </a:rPr>
              <a:t>. </a:t>
            </a:r>
            <a:r>
              <a:rPr lang="en-US" sz="2600" smtClean="0">
                <a:latin typeface="Frutiger-Italic" charset="0"/>
              </a:rPr>
              <a:t>You are designing a web site for a client who sells items in a retail store.</a:t>
            </a:r>
            <a:br>
              <a:rPr lang="en-US" sz="2600" smtClean="0">
                <a:latin typeface="Frutiger-Italic" charset="0"/>
              </a:rPr>
            </a:br>
            <a:endParaRPr lang="en-US" sz="2600" smtClean="0">
              <a:latin typeface="Frutiger-Italic" charset="0"/>
            </a:endParaRPr>
          </a:p>
          <a:p>
            <a:pPr marL="365760" indent="-283464" fontAlgn="auto">
              <a:spcAft>
                <a:spcPts val="0"/>
              </a:spcAft>
              <a:buFontTx/>
              <a:buNone/>
              <a:defRPr/>
            </a:pPr>
            <a:r>
              <a:rPr lang="en-US" sz="2600" smtClean="0">
                <a:latin typeface="Frutiger-Italic" charset="0"/>
              </a:rPr>
              <a:t>They want to create a customer list for e-mail marketing purposes. Your client sells to consumers and needs a form that accepts their customer’s name and e-mail address. </a:t>
            </a:r>
            <a:br>
              <a:rPr lang="en-US" sz="2600" smtClean="0">
                <a:latin typeface="Frutiger-Italic" charset="0"/>
              </a:rPr>
            </a:br>
            <a:endParaRPr lang="en-US" sz="2600" smtClean="0">
              <a:latin typeface="Frutiger-Italic" charset="0"/>
            </a:endParaRPr>
          </a:p>
          <a:p>
            <a:pPr marL="365760" indent="-283464" fontAlgn="auto">
              <a:spcAft>
                <a:spcPts val="0"/>
              </a:spcAft>
              <a:buFontTx/>
              <a:buNone/>
              <a:defRPr/>
            </a:pPr>
            <a:r>
              <a:rPr lang="en-US" sz="2600" smtClean="0">
                <a:latin typeface="Frutiger-Italic" charset="0"/>
              </a:rPr>
              <a:t>Would you recommend using two input boxes (one for the name and one for the e-mail) or three input boxes (for the first name, last name, and email address)?</a:t>
            </a:r>
            <a:br>
              <a:rPr lang="en-US" sz="2600" smtClean="0">
                <a:latin typeface="Frutiger-Italic" charset="0"/>
              </a:rPr>
            </a:br>
            <a:r>
              <a:rPr lang="en-US" sz="2600" smtClean="0">
                <a:latin typeface="Frutiger-Italic" charset="0"/>
              </a:rPr>
              <a:t>Explain your answer.</a:t>
            </a:r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CF03B826-E26E-4669-8A1E-1A391CFE1DD0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20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57400" y="228600"/>
            <a:ext cx="6400800" cy="7699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Checkpoint 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524000" y="1219200"/>
            <a:ext cx="7391400" cy="53340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smtClean="0">
                <a:latin typeface="Frutiger-Italic" charset="0"/>
              </a:rPr>
              <a:t>2. You are designing a survey form for a client. One of the questions has 10 possible responses. </a:t>
            </a:r>
            <a:br>
              <a:rPr lang="en-US" altLang="en-US" sz="2400" smtClean="0">
                <a:latin typeface="Frutiger-Italic" charset="0"/>
              </a:rPr>
            </a:br>
            <a:r>
              <a:rPr lang="en-US" altLang="en-US" sz="2400" smtClean="0">
                <a:latin typeface="Frutiger-Italic" charset="0"/>
              </a:rPr>
              <a:t>Only one response can be selected per question. </a:t>
            </a:r>
            <a:endParaRPr lang="en-US" altLang="en-US" sz="800" smtClean="0">
              <a:latin typeface="Frutiger-Italic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800" smtClean="0">
              <a:latin typeface="Frutiger-Italic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800" smtClean="0">
                <a:latin typeface="Frutiger-Italic" charset="0"/>
              </a:rPr>
              <a:t>	</a:t>
            </a:r>
            <a:r>
              <a:rPr lang="en-US" altLang="en-US" sz="2400" smtClean="0">
                <a:latin typeface="Frutiger-Italic" charset="0"/>
              </a:rPr>
              <a:t>What type of form control would you use to configure this question on the web page?</a:t>
            </a:r>
            <a:br>
              <a:rPr lang="en-US" altLang="en-US" sz="2400" smtClean="0">
                <a:latin typeface="Frutiger-Italic" charset="0"/>
              </a:rPr>
            </a:br>
            <a:endParaRPr lang="en-US" altLang="en-US" sz="2400" smtClean="0">
              <a:latin typeface="Frutiger-Italic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smtClean="0">
              <a:latin typeface="Frutiger-Italic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smtClean="0">
                <a:latin typeface="Frutiger-Italic" charset="0"/>
              </a:rPr>
              <a:t>3. True or False. </a:t>
            </a:r>
            <a:br>
              <a:rPr lang="en-US" altLang="en-US" sz="2400" smtClean="0">
                <a:latin typeface="Frutiger-Italic" charset="0"/>
              </a:rPr>
            </a:br>
            <a:r>
              <a:rPr lang="en-US" altLang="en-US" sz="2400" smtClean="0">
                <a:latin typeface="Frutiger-Italic" charset="0"/>
              </a:rPr>
              <a:t>In a radio button group, the value attribute is used by the browser to process the radio buttons as a group.</a:t>
            </a:r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45F106CE-F1C2-41C5-920B-854AE2E8E9B0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21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76200"/>
            <a:ext cx="8143875" cy="1066800"/>
          </a:xfrm>
        </p:spPr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Input Image Button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14400" y="1371600"/>
            <a:ext cx="7696200" cy="4191000"/>
          </a:xfrm>
        </p:spPr>
        <p:txBody>
          <a:bodyPr>
            <a:normAutofit fontScale="92500" lnSpcReduction="10000"/>
          </a:bodyPr>
          <a:lstStyle/>
          <a:p>
            <a:pPr marL="365760" indent="-283464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>
                <a:cs typeface="Arial" pitchFamily="34" charset="0"/>
              </a:rPr>
              <a:t>&lt;input&gt;</a:t>
            </a:r>
          </a:p>
          <a:p>
            <a:pPr marL="365760" indent="-283464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>
                <a:cs typeface="Arial" pitchFamily="34" charset="0"/>
              </a:rPr>
              <a:t>Submits the form</a:t>
            </a:r>
          </a:p>
          <a:p>
            <a:pPr marL="365760" indent="-283464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>
                <a:cs typeface="Arial" pitchFamily="34" charset="0"/>
              </a:rPr>
              <a:t>When clicked:</a:t>
            </a:r>
          </a:p>
          <a:p>
            <a:pPr marL="640080" lvl="1" indent="-237744" fontAlgn="auto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sz="2400" dirty="0" smtClean="0">
                <a:cs typeface="Times New Roman" pitchFamily="18" charset="0"/>
              </a:rPr>
              <a:t>Triggers the </a:t>
            </a:r>
            <a:r>
              <a:rPr lang="en-US" sz="2400" b="1" dirty="0" smtClean="0">
                <a:cs typeface="Times New Roman" pitchFamily="18" charset="0"/>
              </a:rPr>
              <a:t>action</a:t>
            </a:r>
            <a:r>
              <a:rPr lang="en-US" sz="2400" dirty="0" smtClean="0">
                <a:cs typeface="Times New Roman" pitchFamily="18" charset="0"/>
              </a:rPr>
              <a:t> method on the form tag </a:t>
            </a:r>
          </a:p>
          <a:p>
            <a:pPr marL="640080" lvl="1" indent="-237744" fontAlgn="auto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sz="2400" dirty="0" smtClean="0">
                <a:cs typeface="Times New Roman" pitchFamily="18" charset="0"/>
              </a:rPr>
              <a:t>Sends the form data (the name=value pair for each form element) to the web server. </a:t>
            </a:r>
            <a:br>
              <a:rPr lang="en-US" sz="2400" dirty="0" smtClean="0">
                <a:cs typeface="Times New Roman" pitchFamily="18" charset="0"/>
              </a:rPr>
            </a:br>
            <a:endParaRPr lang="en-US" sz="2400" dirty="0" smtClean="0">
              <a:cs typeface="Times New Roman" pitchFamily="18" charset="0"/>
            </a:endParaRPr>
          </a:p>
          <a:p>
            <a:pPr marL="365760" indent="-283464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/>
              <a:t>Attributes:</a:t>
            </a:r>
          </a:p>
          <a:p>
            <a:pPr marL="640080" lvl="1" indent="-237744" fontAlgn="auto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sz="2000" dirty="0" smtClean="0"/>
              <a:t>type=“image”</a:t>
            </a:r>
          </a:p>
          <a:p>
            <a:pPr marL="640080" lvl="1" indent="-237744" fontAlgn="auto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sz="2000" dirty="0" smtClean="0"/>
              <a:t>name</a:t>
            </a:r>
          </a:p>
          <a:p>
            <a:pPr marL="640080" lvl="1" indent="-237744" fontAlgn="auto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sz="2000" dirty="0" smtClean="0"/>
              <a:t>id</a:t>
            </a:r>
          </a:p>
          <a:p>
            <a:pPr marL="640080" lvl="1" indent="-237744" fontAlgn="auto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sz="2000" dirty="0" err="1" smtClean="0"/>
              <a:t>src</a:t>
            </a:r>
            <a:endParaRPr lang="en-US" sz="2000" dirty="0" smtClean="0"/>
          </a:p>
        </p:txBody>
      </p:sp>
      <p:sp>
        <p:nvSpPr>
          <p:cNvPr id="409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86792022-9D93-4971-86F4-E725EE4DF2B4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22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3798" name="Rectangle 5"/>
          <p:cNvSpPr>
            <a:spLocks noChangeArrowheads="1"/>
          </p:cNvSpPr>
          <p:nvPr/>
        </p:nvSpPr>
        <p:spPr bwMode="auto">
          <a:xfrm>
            <a:off x="3381375" y="30051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3799" name="Rectangle 6"/>
          <p:cNvSpPr>
            <a:spLocks noChangeArrowheads="1"/>
          </p:cNvSpPr>
          <p:nvPr/>
        </p:nvSpPr>
        <p:spPr bwMode="auto">
          <a:xfrm>
            <a:off x="3614738" y="2843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3800" name="Rectangle 7"/>
          <p:cNvSpPr>
            <a:spLocks noChangeArrowheads="1"/>
          </p:cNvSpPr>
          <p:nvPr/>
        </p:nvSpPr>
        <p:spPr bwMode="auto">
          <a:xfrm>
            <a:off x="3786188" y="2933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3801" name="Rectangle 8"/>
          <p:cNvSpPr>
            <a:spLocks noChangeArrowheads="1"/>
          </p:cNvSpPr>
          <p:nvPr/>
        </p:nvSpPr>
        <p:spPr bwMode="auto">
          <a:xfrm>
            <a:off x="3557588" y="29241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3802" name="Rectangle 9"/>
          <p:cNvSpPr>
            <a:spLocks noChangeArrowheads="1"/>
          </p:cNvSpPr>
          <p:nvPr/>
        </p:nvSpPr>
        <p:spPr bwMode="auto">
          <a:xfrm>
            <a:off x="36004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3803" name="Rectangle 10"/>
          <p:cNvSpPr>
            <a:spLocks noChangeArrowheads="1"/>
          </p:cNvSpPr>
          <p:nvPr/>
        </p:nvSpPr>
        <p:spPr bwMode="auto">
          <a:xfrm>
            <a:off x="3681413" y="2662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3804" name="Rectangle 11"/>
          <p:cNvSpPr>
            <a:spLocks noChangeArrowheads="1"/>
          </p:cNvSpPr>
          <p:nvPr/>
        </p:nvSpPr>
        <p:spPr bwMode="auto">
          <a:xfrm>
            <a:off x="3705225" y="3024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3805" name="Rectangle 14"/>
          <p:cNvSpPr>
            <a:spLocks noChangeArrowheads="1"/>
          </p:cNvSpPr>
          <p:nvPr/>
        </p:nvSpPr>
        <p:spPr bwMode="auto">
          <a:xfrm>
            <a:off x="3186113" y="29241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33806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88" y="3886200"/>
            <a:ext cx="3227387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95400" y="0"/>
            <a:ext cx="7772400" cy="1143000"/>
          </a:xfrm>
        </p:spPr>
        <p:txBody>
          <a:bodyPr>
            <a:normAutofit fontScale="90000"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/>
            </a:r>
            <a:br>
              <a:rPr lang="en-US" dirty="0" smtClean="0">
                <a:solidFill>
                  <a:schemeClr val="tx2">
                    <a:satMod val="130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Button Element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84188" y="1285875"/>
            <a:ext cx="7391400" cy="4191000"/>
          </a:xfrm>
        </p:spPr>
        <p:txBody>
          <a:bodyPr>
            <a:normAutofit fontScale="92500" lnSpcReduction="20000"/>
          </a:bodyPr>
          <a:lstStyle/>
          <a:p>
            <a:pPr marL="365760" indent="-283464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>
                <a:cs typeface="Arial" pitchFamily="34" charset="0"/>
              </a:rPr>
              <a:t>&lt;button&gt;&lt;/button&gt;</a:t>
            </a:r>
          </a:p>
          <a:p>
            <a:pPr marL="365760" indent="-283464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>
                <a:cs typeface="Arial" pitchFamily="34" charset="0"/>
              </a:rPr>
              <a:t>A container tag</a:t>
            </a:r>
          </a:p>
          <a:p>
            <a:pPr marL="365760" indent="-283464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>
                <a:cs typeface="Arial" pitchFamily="34" charset="0"/>
              </a:rPr>
              <a:t>When clicked, its function depends on the value of the type attribute. </a:t>
            </a:r>
          </a:p>
          <a:p>
            <a:pPr marL="365760" indent="-283464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>
                <a:cs typeface="Arial" pitchFamily="34" charset="0"/>
              </a:rPr>
              <a:t>Can contain a combination of text, images, and media</a:t>
            </a:r>
          </a:p>
          <a:p>
            <a:pPr marL="365760" indent="-283464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/>
              <a:t>Attributes:</a:t>
            </a:r>
          </a:p>
          <a:p>
            <a:pPr marL="640080" lvl="1" indent="-237744" fontAlgn="auto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sz="2000" dirty="0" smtClean="0"/>
              <a:t>type=“submit”,  type=“reset”,  type=“button”</a:t>
            </a:r>
          </a:p>
          <a:p>
            <a:pPr marL="640080" lvl="1" indent="-237744" fontAlgn="auto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sz="2000" dirty="0" smtClean="0"/>
              <a:t>name</a:t>
            </a:r>
          </a:p>
          <a:p>
            <a:pPr marL="640080" lvl="1" indent="-237744" fontAlgn="auto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sz="2000" dirty="0" smtClean="0"/>
              <a:t>id</a:t>
            </a:r>
          </a:p>
          <a:p>
            <a:pPr marL="640080" lvl="1" indent="-237744" fontAlgn="auto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sz="2000" dirty="0" smtClean="0"/>
              <a:t>alt</a:t>
            </a:r>
          </a:p>
          <a:p>
            <a:pPr marL="640080" lvl="1" indent="-237744" fontAlgn="auto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sz="2000" dirty="0" smtClean="0"/>
              <a:t>value</a:t>
            </a:r>
          </a:p>
        </p:txBody>
      </p:sp>
      <p:sp>
        <p:nvSpPr>
          <p:cNvPr id="4198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CB268392-56E1-4894-A345-508EC72D4612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23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821" name="Rectangle 4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2" name="Rectangle 5"/>
          <p:cNvSpPr>
            <a:spLocks noChangeArrowheads="1"/>
          </p:cNvSpPr>
          <p:nvPr/>
        </p:nvSpPr>
        <p:spPr bwMode="auto">
          <a:xfrm>
            <a:off x="3381375" y="30051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3" name="Rectangle 6"/>
          <p:cNvSpPr>
            <a:spLocks noChangeArrowheads="1"/>
          </p:cNvSpPr>
          <p:nvPr/>
        </p:nvSpPr>
        <p:spPr bwMode="auto">
          <a:xfrm>
            <a:off x="3614738" y="2843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4" name="Rectangle 7"/>
          <p:cNvSpPr>
            <a:spLocks noChangeArrowheads="1"/>
          </p:cNvSpPr>
          <p:nvPr/>
        </p:nvSpPr>
        <p:spPr bwMode="auto">
          <a:xfrm>
            <a:off x="3786188" y="2933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5" name="Rectangle 8"/>
          <p:cNvSpPr>
            <a:spLocks noChangeArrowheads="1"/>
          </p:cNvSpPr>
          <p:nvPr/>
        </p:nvSpPr>
        <p:spPr bwMode="auto">
          <a:xfrm>
            <a:off x="3557588" y="29241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6" name="Rectangle 9"/>
          <p:cNvSpPr>
            <a:spLocks noChangeArrowheads="1"/>
          </p:cNvSpPr>
          <p:nvPr/>
        </p:nvSpPr>
        <p:spPr bwMode="auto">
          <a:xfrm>
            <a:off x="36004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7" name="Rectangle 10"/>
          <p:cNvSpPr>
            <a:spLocks noChangeArrowheads="1"/>
          </p:cNvSpPr>
          <p:nvPr/>
        </p:nvSpPr>
        <p:spPr bwMode="auto">
          <a:xfrm>
            <a:off x="3681413" y="2662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8" name="Rectangle 11"/>
          <p:cNvSpPr>
            <a:spLocks noChangeArrowheads="1"/>
          </p:cNvSpPr>
          <p:nvPr/>
        </p:nvSpPr>
        <p:spPr bwMode="auto">
          <a:xfrm>
            <a:off x="3705225" y="3024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4829" name="Rectangle 12"/>
          <p:cNvSpPr>
            <a:spLocks noChangeArrowheads="1"/>
          </p:cNvSpPr>
          <p:nvPr/>
        </p:nvSpPr>
        <p:spPr bwMode="auto">
          <a:xfrm>
            <a:off x="3186113" y="29241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3483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267200"/>
            <a:ext cx="2465388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Accessibility &amp; Forms</a:t>
            </a:r>
            <a:endParaRPr lang="en-US" dirty="0"/>
          </a:p>
        </p:txBody>
      </p:sp>
      <p:sp>
        <p:nvSpPr>
          <p:cNvPr id="35843" name="Content Placeholder 2"/>
          <p:cNvSpPr>
            <a:spLocks noGrp="1"/>
          </p:cNvSpPr>
          <p:nvPr>
            <p:ph idx="4294967295"/>
          </p:nvPr>
        </p:nvSpPr>
        <p:spPr>
          <a:xfrm>
            <a:off x="685800" y="1600200"/>
            <a:ext cx="7772400" cy="3733800"/>
          </a:xfrm>
        </p:spPr>
        <p:txBody>
          <a:bodyPr/>
          <a:lstStyle/>
          <a:p>
            <a:r>
              <a:rPr lang="en-US" altLang="en-US" sz="3200" smtClean="0"/>
              <a:t>Label Element</a:t>
            </a:r>
          </a:p>
          <a:p>
            <a:r>
              <a:rPr lang="en-US" altLang="en-US" sz="3200" smtClean="0"/>
              <a:t>Fieldset Element</a:t>
            </a:r>
          </a:p>
          <a:p>
            <a:r>
              <a:rPr lang="en-US" altLang="en-US" sz="3200" smtClean="0"/>
              <a:t>Legend Element</a:t>
            </a:r>
          </a:p>
          <a:p>
            <a:r>
              <a:rPr lang="en-US" altLang="en-US" sz="3200" smtClean="0"/>
              <a:t>Tabindex Attribute</a:t>
            </a:r>
          </a:p>
          <a:p>
            <a:r>
              <a:rPr lang="en-US" altLang="en-US" sz="3200" smtClean="0"/>
              <a:t>Accesskey Attribute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5791200" y="6416675"/>
            <a:ext cx="3124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1B54D9F-ED31-44C9-A274-93F180C2C18E}" type="slidenum">
              <a:rPr lang="en-US" altLang="en-US" sz="1100" smtClean="0">
                <a:solidFill>
                  <a:srgbClr val="4D4D4D"/>
                </a:solidFill>
              </a:rPr>
              <a:pPr/>
              <a:t>24</a:t>
            </a:fld>
            <a:endParaRPr lang="en-US" altLang="en-US" sz="1100" smtClean="0">
              <a:solidFill>
                <a:srgbClr val="4D4D4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Label element</a:t>
            </a:r>
            <a:br>
              <a:rPr lang="en-US" dirty="0" smtClean="0">
                <a:solidFill>
                  <a:schemeClr val="tx2">
                    <a:satMod val="130000"/>
                  </a:schemeClr>
                </a:solidFill>
              </a:rPr>
            </a:br>
            <a:endParaRPr lang="en-US" dirty="0" smtClean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33400" y="1143000"/>
            <a:ext cx="8534400" cy="4648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smtClean="0">
                <a:latin typeface="Times New Roman" pitchFamily="18" charset="0"/>
                <a:cs typeface="Times New Roman" pitchFamily="18" charset="0"/>
              </a:rPr>
              <a:t>&lt;label&gt;&lt;/label&gt;</a:t>
            </a:r>
          </a:p>
          <a:p>
            <a:pPr>
              <a:lnSpc>
                <a:spcPct val="80000"/>
              </a:lnSpc>
            </a:pPr>
            <a:r>
              <a:rPr lang="en-US" altLang="en-US" sz="2800" smtClean="0">
                <a:cs typeface="Times New Roman" pitchFamily="18" charset="0"/>
              </a:rPr>
              <a:t>Associates a text label with a form control</a:t>
            </a:r>
            <a:r>
              <a:rPr lang="en-US" altLang="en-US" smtClean="0">
                <a:cs typeface="Times New Roman" pitchFamily="18" charset="0"/>
              </a:rPr>
              <a:t/>
            </a:r>
            <a:br>
              <a:rPr lang="en-US" altLang="en-US" smtClean="0">
                <a:cs typeface="Times New Roman" pitchFamily="18" charset="0"/>
              </a:rPr>
            </a:br>
            <a:r>
              <a:rPr lang="en-US" altLang="en-US" sz="800" smtClean="0">
                <a:cs typeface="Times New Roman" pitchFamily="18" charset="0"/>
              </a:rPr>
              <a:t/>
            </a:r>
            <a:br>
              <a:rPr lang="en-US" altLang="en-US" sz="800" smtClean="0">
                <a:cs typeface="Times New Roman" pitchFamily="18" charset="0"/>
              </a:rPr>
            </a:br>
            <a:endParaRPr lang="en-US" altLang="en-US" sz="800" smtClean="0"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en-US" sz="2800" smtClean="0">
                <a:cs typeface="Times New Roman" pitchFamily="18" charset="0"/>
              </a:rPr>
              <a:t>Two Different Formats:</a:t>
            </a:r>
            <a:r>
              <a:rPr lang="en-US" altLang="en-US" sz="800" smtClean="0">
                <a:cs typeface="Times New Roman" pitchFamily="18" charset="0"/>
              </a:rPr>
              <a:t/>
            </a:r>
            <a:br>
              <a:rPr lang="en-US" altLang="en-US" sz="800" smtClean="0">
                <a:cs typeface="Times New Roman" pitchFamily="18" charset="0"/>
              </a:rPr>
            </a:br>
            <a:r>
              <a:rPr lang="en-US" altLang="en-US" sz="800" smtClean="0">
                <a:cs typeface="Times New Roman" pitchFamily="18" charset="0"/>
              </a:rPr>
              <a:t/>
            </a:r>
            <a:br>
              <a:rPr lang="en-US" altLang="en-US" sz="800" smtClean="0">
                <a:cs typeface="Times New Roman" pitchFamily="18" charset="0"/>
              </a:rPr>
            </a:br>
            <a:r>
              <a:rPr lang="en-US" altLang="en-US" b="1" smtClean="0">
                <a:latin typeface="Times New Roman" pitchFamily="18" charset="0"/>
                <a:cs typeface="Times New Roman" pitchFamily="18" charset="0"/>
              </a:rPr>
              <a:t>&lt;label&gt;Email: &lt;input type="text" name=“email"  id ="email"&gt;&lt;/label&gt; </a:t>
            </a:r>
            <a:r>
              <a:rPr lang="en-US" altLang="en-US" sz="2400" b="1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en-US" sz="2400" b="1" smtClean="0">
                <a:latin typeface="Times New Roman" pitchFamily="18" charset="0"/>
                <a:cs typeface="Times New Roman" pitchFamily="18" charset="0"/>
              </a:rPr>
            </a:br>
            <a:endParaRPr lang="en-US" altLang="en-US" sz="2400" b="1" smtClean="0">
              <a:latin typeface="Times New Roman" pitchFamily="18" charset="0"/>
              <a:cs typeface="Times New Roman" pitchFamily="18" charset="0"/>
            </a:endParaRPr>
          </a:p>
          <a:p>
            <a:pPr lvl="1" indent="0">
              <a:lnSpc>
                <a:spcPct val="80000"/>
              </a:lnSpc>
              <a:buFontTx/>
              <a:buNone/>
            </a:pPr>
            <a:r>
              <a:rPr lang="en-US" altLang="en-US" sz="3200" smtClean="0">
                <a:cs typeface="Times New Roman" pitchFamily="18" charset="0"/>
              </a:rPr>
              <a:t>Or</a:t>
            </a:r>
            <a:br>
              <a:rPr lang="en-US" altLang="en-US" sz="3200" smtClean="0">
                <a:cs typeface="Times New Roman" pitchFamily="18" charset="0"/>
              </a:rPr>
            </a:br>
            <a:r>
              <a:rPr lang="en-US" altLang="en-US" sz="3200" smtClean="0">
                <a:cs typeface="Times New Roman" pitchFamily="18" charset="0"/>
              </a:rPr>
              <a:t/>
            </a:r>
            <a:br>
              <a:rPr lang="en-US" altLang="en-US" sz="3200" smtClean="0">
                <a:cs typeface="Times New Roman" pitchFamily="18" charset="0"/>
              </a:rPr>
            </a:br>
            <a:r>
              <a:rPr lang="en-US" altLang="en-US" sz="2000" b="1" smtClean="0">
                <a:latin typeface="Times New Roman" pitchFamily="18" charset="0"/>
                <a:cs typeface="Times New Roman" pitchFamily="18" charset="0"/>
              </a:rPr>
              <a:t>&lt;label for="email"&gt;Email: &lt;/label&gt;</a:t>
            </a:r>
            <a:br>
              <a:rPr lang="en-US" altLang="en-US" sz="2000" b="1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2000" b="1" smtClean="0">
                <a:latin typeface="Times New Roman" pitchFamily="18" charset="0"/>
                <a:cs typeface="Times New Roman" pitchFamily="18" charset="0"/>
              </a:rPr>
              <a:t>&lt;input type="text" name="CustEmail" id= "email"&gt; </a:t>
            </a:r>
          </a:p>
        </p:txBody>
      </p:sp>
      <p:sp>
        <p:nvSpPr>
          <p:cNvPr id="3686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B5B8049C-DF65-4F43-ACA0-77B43C53D8AA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25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76200"/>
            <a:ext cx="8296275" cy="1066800"/>
          </a:xfrm>
        </p:spPr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2">
                    <a:satMod val="130000"/>
                  </a:schemeClr>
                </a:solidFill>
              </a:rPr>
              <a:t>Fieldset</a:t>
            </a: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 and Legend Elements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28600" y="1219200"/>
            <a:ext cx="7620000" cy="4191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600" smtClean="0">
                <a:cs typeface="Times New Roman" pitchFamily="18" charset="0"/>
              </a:rPr>
              <a:t>The Fieldset Element</a:t>
            </a:r>
          </a:p>
          <a:p>
            <a:pPr lvl="1">
              <a:lnSpc>
                <a:spcPct val="80000"/>
              </a:lnSpc>
            </a:pPr>
            <a:r>
              <a:rPr lang="en-US" altLang="en-US" sz="2200" smtClean="0">
                <a:cs typeface="Times New Roman" pitchFamily="18" charset="0"/>
              </a:rPr>
              <a:t>Container tag</a:t>
            </a:r>
          </a:p>
          <a:p>
            <a:pPr lvl="1">
              <a:lnSpc>
                <a:spcPct val="80000"/>
              </a:lnSpc>
            </a:pPr>
            <a:r>
              <a:rPr lang="en-US" altLang="en-US" sz="2200" smtClean="0">
                <a:cs typeface="Times New Roman" pitchFamily="18" charset="0"/>
              </a:rPr>
              <a:t>Creates a visual group of </a:t>
            </a:r>
            <a:br>
              <a:rPr lang="en-US" altLang="en-US" sz="2200" smtClean="0">
                <a:cs typeface="Times New Roman" pitchFamily="18" charset="0"/>
              </a:rPr>
            </a:br>
            <a:r>
              <a:rPr lang="en-US" altLang="en-US" sz="2200" smtClean="0">
                <a:cs typeface="Times New Roman" pitchFamily="18" charset="0"/>
              </a:rPr>
              <a:t>form elements on a web page</a:t>
            </a:r>
          </a:p>
          <a:p>
            <a:pPr>
              <a:lnSpc>
                <a:spcPct val="80000"/>
              </a:lnSpc>
            </a:pPr>
            <a:r>
              <a:rPr lang="en-US" altLang="en-US" sz="2600" smtClean="0">
                <a:cs typeface="Times New Roman" pitchFamily="18" charset="0"/>
              </a:rPr>
              <a:t>The Legend Element</a:t>
            </a:r>
          </a:p>
          <a:p>
            <a:pPr lvl="1">
              <a:lnSpc>
                <a:spcPct val="80000"/>
              </a:lnSpc>
            </a:pPr>
            <a:r>
              <a:rPr lang="en-US" altLang="en-US" sz="2200" smtClean="0">
                <a:cs typeface="Times New Roman" pitchFamily="18" charset="0"/>
              </a:rPr>
              <a:t>Container tag</a:t>
            </a:r>
          </a:p>
          <a:p>
            <a:pPr lvl="1">
              <a:lnSpc>
                <a:spcPct val="80000"/>
              </a:lnSpc>
            </a:pPr>
            <a:r>
              <a:rPr lang="en-US" altLang="en-US" sz="2200" smtClean="0">
                <a:cs typeface="Times New Roman" pitchFamily="18" charset="0"/>
              </a:rPr>
              <a:t>Creates a text label within the fieldset</a:t>
            </a:r>
            <a:r>
              <a:rPr lang="en-US" altLang="en-US" sz="2000" smtClean="0">
                <a:cs typeface="Times New Roman" pitchFamily="18" charset="0"/>
              </a:rPr>
              <a:t/>
            </a:r>
            <a:br>
              <a:rPr lang="en-US" altLang="en-US" sz="2000" smtClean="0">
                <a:cs typeface="Times New Roman" pitchFamily="18" charset="0"/>
              </a:rPr>
            </a:br>
            <a:endParaRPr lang="en-US" altLang="en-US" sz="2000" smtClean="0">
              <a:cs typeface="Times New Roman" pitchFamily="18" charset="0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305550"/>
            <a:ext cx="765175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F30C09F-90BF-47A8-83A6-632458412F27}" type="slidenum">
              <a:rPr lang="en-US" altLang="en-US" sz="1400" smtClean="0">
                <a:solidFill>
                  <a:srgbClr val="4D4D4D"/>
                </a:solidFill>
              </a:rPr>
              <a:pPr/>
              <a:t>26</a:t>
            </a:fld>
            <a:endParaRPr lang="en-US" altLang="en-US" sz="1400" smtClean="0">
              <a:solidFill>
                <a:srgbClr val="4D4D4D"/>
              </a:solidFill>
            </a:endParaRPr>
          </a:p>
        </p:txBody>
      </p:sp>
      <p:sp>
        <p:nvSpPr>
          <p:cNvPr id="32774" name="TextBox 5"/>
          <p:cNvSpPr txBox="1">
            <a:spLocks noChangeArrowheads="1"/>
          </p:cNvSpPr>
          <p:nvPr/>
        </p:nvSpPr>
        <p:spPr bwMode="auto">
          <a:xfrm>
            <a:off x="288925" y="4191000"/>
            <a:ext cx="8550275" cy="2160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lnSpc>
                <a:spcPct val="80000"/>
              </a:lnSpc>
              <a:defRPr/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cs typeface="Times New Roman" pitchFamily="18" charset="0"/>
              </a:rPr>
              <a:t>&lt;</a:t>
            </a:r>
            <a:r>
              <a:rPr lang="en-US" b="1" dirty="0" err="1" smtClean="0">
                <a:solidFill>
                  <a:schemeClr val="bg2">
                    <a:lumMod val="75000"/>
                  </a:schemeClr>
                </a:solidFill>
                <a:cs typeface="Times New Roman" pitchFamily="18" charset="0"/>
              </a:rPr>
              <a:t>fieldset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cs typeface="Times New Roman" pitchFamily="18" charset="0"/>
              </a:rPr>
              <a:t>&gt;&lt;legend&gt;Customer Information&lt;/legend&gt;</a:t>
            </a:r>
          </a:p>
          <a:p>
            <a:pPr lvl="1">
              <a:lnSpc>
                <a:spcPct val="80000"/>
              </a:lnSpc>
              <a:defRPr/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cs typeface="Times New Roman" pitchFamily="18" charset="0"/>
              </a:rPr>
              <a:t>   &lt;label&gt;Name: </a:t>
            </a:r>
            <a:br>
              <a:rPr lang="en-US" b="1" dirty="0" smtClean="0">
                <a:solidFill>
                  <a:schemeClr val="bg2">
                    <a:lumMod val="75000"/>
                  </a:schemeClr>
                </a:solidFill>
                <a:cs typeface="Times New Roman" pitchFamily="18" charset="0"/>
              </a:rPr>
            </a:b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cs typeface="Times New Roman" pitchFamily="18" charset="0"/>
              </a:rPr>
              <a:t>  &lt;input type="text" name="Name" id="Name“&gt;&lt;/label&gt;   </a:t>
            </a:r>
            <a:br>
              <a:rPr lang="en-US" b="1" dirty="0" smtClean="0">
                <a:solidFill>
                  <a:schemeClr val="bg2">
                    <a:lumMod val="75000"/>
                  </a:schemeClr>
                </a:solidFill>
                <a:cs typeface="Times New Roman" pitchFamily="18" charset="0"/>
              </a:rPr>
            </a:b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cs typeface="Times New Roman" pitchFamily="18" charset="0"/>
              </a:rPr>
              <a:t>  &lt;</a:t>
            </a:r>
            <a:r>
              <a:rPr lang="en-US" b="1" dirty="0" err="1" smtClean="0">
                <a:solidFill>
                  <a:schemeClr val="bg2">
                    <a:lumMod val="75000"/>
                  </a:schemeClr>
                </a:solidFill>
                <a:cs typeface="Times New Roman" pitchFamily="18" charset="0"/>
              </a:rPr>
              <a:t>br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cs typeface="Times New Roman" pitchFamily="18" charset="0"/>
              </a:rPr>
              <a:t>&gt;&lt;</a:t>
            </a:r>
            <a:r>
              <a:rPr lang="en-US" b="1" dirty="0" err="1" smtClean="0">
                <a:solidFill>
                  <a:schemeClr val="bg2">
                    <a:lumMod val="75000"/>
                  </a:schemeClr>
                </a:solidFill>
                <a:cs typeface="Times New Roman" pitchFamily="18" charset="0"/>
              </a:rPr>
              <a:t>br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cs typeface="Times New Roman" pitchFamily="18" charset="0"/>
              </a:rPr>
              <a:t>&gt;</a:t>
            </a:r>
          </a:p>
          <a:p>
            <a:pPr lvl="1">
              <a:lnSpc>
                <a:spcPct val="80000"/>
              </a:lnSpc>
              <a:defRPr/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cs typeface="Times New Roman" pitchFamily="18" charset="0"/>
              </a:rPr>
              <a:t>   &lt;label&gt;Email: </a:t>
            </a:r>
            <a:br>
              <a:rPr lang="en-US" b="1" dirty="0" smtClean="0">
                <a:solidFill>
                  <a:schemeClr val="bg2">
                    <a:lumMod val="75000"/>
                  </a:schemeClr>
                </a:solidFill>
                <a:cs typeface="Times New Roman" pitchFamily="18" charset="0"/>
              </a:rPr>
            </a:b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cs typeface="Times New Roman" pitchFamily="18" charset="0"/>
              </a:rPr>
              <a:t>  &lt;input type="text" name="Email" id="Email"&gt;&lt;/label&gt;</a:t>
            </a:r>
          </a:p>
          <a:p>
            <a:pPr lvl="1">
              <a:lnSpc>
                <a:spcPct val="80000"/>
              </a:lnSpc>
              <a:defRPr/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cs typeface="Times New Roman" pitchFamily="18" charset="0"/>
              </a:rPr>
              <a:t> &lt;/</a:t>
            </a:r>
            <a:r>
              <a:rPr lang="en-US" b="1" dirty="0" err="1" smtClean="0">
                <a:solidFill>
                  <a:schemeClr val="bg2">
                    <a:lumMod val="75000"/>
                  </a:schemeClr>
                </a:solidFill>
                <a:cs typeface="Times New Roman" pitchFamily="18" charset="0"/>
              </a:rPr>
              <a:t>fieldset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cs typeface="Times New Roman" pitchFamily="18" charset="0"/>
              </a:rPr>
              <a:t>&gt;</a:t>
            </a:r>
          </a:p>
        </p:txBody>
      </p:sp>
      <p:pic>
        <p:nvPicPr>
          <p:cNvPr id="378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4192587" cy="12954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2">
                    <a:satMod val="130000"/>
                  </a:schemeClr>
                </a:solidFill>
              </a:rPr>
              <a:t>tabindex</a:t>
            </a: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 attribute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85800" y="1600200"/>
            <a:ext cx="8153400" cy="4724400"/>
          </a:xfrm>
        </p:spPr>
        <p:txBody>
          <a:bodyPr/>
          <a:lstStyle/>
          <a:p>
            <a:r>
              <a:rPr lang="en-US" altLang="en-US" sz="2800" dirty="0" smtClean="0">
                <a:cs typeface="Times New Roman" pitchFamily="18" charset="0"/>
              </a:rPr>
              <a:t>Attribute that can be used on form controls and anchor tags</a:t>
            </a:r>
            <a:br>
              <a:rPr lang="en-US" altLang="en-US" sz="2800" dirty="0" smtClean="0">
                <a:cs typeface="Times New Roman" pitchFamily="18" charset="0"/>
              </a:rPr>
            </a:br>
            <a:endParaRPr lang="en-US" altLang="en-US" sz="700" dirty="0" smtClean="0">
              <a:cs typeface="Times New Roman" pitchFamily="18" charset="0"/>
            </a:endParaRPr>
          </a:p>
          <a:p>
            <a:r>
              <a:rPr lang="en-US" altLang="en-US" sz="2800" dirty="0" smtClean="0">
                <a:cs typeface="Times New Roman" pitchFamily="18" charset="0"/>
              </a:rPr>
              <a:t>Modifies the default tab order</a:t>
            </a:r>
          </a:p>
          <a:p>
            <a:r>
              <a:rPr lang="en-US" altLang="en-US" sz="2800" dirty="0" smtClean="0">
                <a:cs typeface="Times New Roman" pitchFamily="18" charset="0"/>
              </a:rPr>
              <a:t>Assign a numeric value</a:t>
            </a:r>
            <a:r>
              <a:rPr lang="en-US" altLang="en-US" dirty="0" smtClean="0">
                <a:cs typeface="Times New Roman" pitchFamily="18" charset="0"/>
              </a:rPr>
              <a:t/>
            </a:r>
            <a:br>
              <a:rPr lang="en-US" altLang="en-US" dirty="0" smtClean="0">
                <a:cs typeface="Times New Roman" pitchFamily="18" charset="0"/>
              </a:rPr>
            </a:br>
            <a:endParaRPr lang="en-US" altLang="en-US" dirty="0" smtClean="0"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en-US" altLang="en-US" sz="2400" b="1" dirty="0" smtClean="0">
                <a:latin typeface="Times New Roman" pitchFamily="18" charset="0"/>
                <a:cs typeface="Times New Roman" pitchFamily="18" charset="0"/>
              </a:rPr>
              <a:t>&lt;input   type="text" name="</a:t>
            </a:r>
            <a:r>
              <a:rPr lang="en-US" altLang="en-US" sz="2400" b="1" dirty="0" err="1" smtClean="0">
                <a:latin typeface="Times New Roman" pitchFamily="18" charset="0"/>
                <a:cs typeface="Times New Roman" pitchFamily="18" charset="0"/>
              </a:rPr>
              <a:t>CustEmail</a:t>
            </a:r>
            <a:r>
              <a:rPr lang="en-US" altLang="en-US" sz="2400" b="1" dirty="0" smtClean="0">
                <a:latin typeface="Times New Roman" pitchFamily="18" charset="0"/>
                <a:cs typeface="Times New Roman" pitchFamily="18" charset="0"/>
              </a:rPr>
              <a:t>" id="</a:t>
            </a:r>
            <a:r>
              <a:rPr lang="en-US" altLang="en-US" sz="2400" b="1" dirty="0" err="1" smtClean="0">
                <a:latin typeface="Times New Roman" pitchFamily="18" charset="0"/>
                <a:cs typeface="Times New Roman" pitchFamily="18" charset="0"/>
              </a:rPr>
              <a:t>CustEmail</a:t>
            </a:r>
            <a:r>
              <a:rPr lang="en-US" altLang="en-US" sz="2400" b="1" dirty="0" smtClean="0">
                <a:latin typeface="Times New Roman" pitchFamily="18" charset="0"/>
                <a:cs typeface="Times New Roman" pitchFamily="18" charset="0"/>
              </a:rPr>
              <a:t>"   </a:t>
            </a:r>
            <a:r>
              <a:rPr lang="en-US" altLang="en-US" sz="2400" b="1" dirty="0" err="1" smtClean="0">
                <a:latin typeface="Times New Roman" pitchFamily="18" charset="0"/>
                <a:cs typeface="Times New Roman" pitchFamily="18" charset="0"/>
              </a:rPr>
              <a:t>tabindex</a:t>
            </a:r>
            <a:r>
              <a:rPr lang="en-US" altLang="en-US" sz="2400" b="1" dirty="0" smtClean="0">
                <a:latin typeface="Times New Roman" pitchFamily="18" charset="0"/>
                <a:cs typeface="Times New Roman" pitchFamily="18" charset="0"/>
              </a:rPr>
              <a:t>="1"&gt;</a:t>
            </a:r>
            <a:endParaRPr lang="en-US" altLang="en-US" dirty="0" smtClean="0">
              <a:cs typeface="Times New Roman" pitchFamily="18" charset="0"/>
            </a:endParaRP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F28685D4-5D97-4243-9B0D-085032C3865E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27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2">
                    <a:satMod val="130000"/>
                  </a:schemeClr>
                </a:solidFill>
              </a:rPr>
              <a:t>accesskey</a:t>
            </a: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 attribute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90600" y="1371600"/>
            <a:ext cx="7162800" cy="4191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smtClean="0">
                <a:cs typeface="Times New Roman" pitchFamily="18" charset="0"/>
              </a:rPr>
              <a:t>Attribute that can be used on form controls and anchor tags</a:t>
            </a:r>
            <a:r>
              <a:rPr lang="en-US" altLang="en-US" sz="800" smtClean="0">
                <a:cs typeface="Times New Roman" pitchFamily="18" charset="0"/>
              </a:rPr>
              <a:t/>
            </a:r>
            <a:br>
              <a:rPr lang="en-US" altLang="en-US" sz="800" smtClean="0">
                <a:cs typeface="Times New Roman" pitchFamily="18" charset="0"/>
              </a:rPr>
            </a:br>
            <a:endParaRPr lang="en-US" altLang="en-US" sz="800" smtClean="0"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en-US" sz="2800" smtClean="0">
                <a:cs typeface="Times New Roman" pitchFamily="18" charset="0"/>
              </a:rPr>
              <a:t>Create a “hot-key” combination to place the focus on the component</a:t>
            </a:r>
            <a:br>
              <a:rPr lang="en-US" altLang="en-US" sz="2800" smtClean="0">
                <a:cs typeface="Times New Roman" pitchFamily="18" charset="0"/>
              </a:rPr>
            </a:br>
            <a:endParaRPr lang="en-US" altLang="en-US" sz="2800" smtClean="0"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en-US" sz="2800" smtClean="0">
                <a:cs typeface="Times New Roman" pitchFamily="18" charset="0"/>
              </a:rPr>
              <a:t>Assign a value of a keyboard letter</a:t>
            </a:r>
          </a:p>
          <a:p>
            <a:pPr>
              <a:lnSpc>
                <a:spcPct val="80000"/>
              </a:lnSpc>
            </a:pPr>
            <a:r>
              <a:rPr lang="en-US" altLang="en-US" sz="2800" smtClean="0">
                <a:cs typeface="Times New Roman" pitchFamily="18" charset="0"/>
              </a:rPr>
              <a:t>On Windows use the CTRL  and the “hot-key” to move the cursor</a:t>
            </a:r>
            <a:br>
              <a:rPr lang="en-US" altLang="en-US" sz="2800" smtClean="0">
                <a:cs typeface="Times New Roman" pitchFamily="18" charset="0"/>
              </a:rPr>
            </a:br>
            <a:endParaRPr lang="en-US" altLang="en-US" sz="2800" smtClean="0">
              <a:cs typeface="Times New Roman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b="1" smtClean="0">
                <a:latin typeface="Times New Roman" pitchFamily="18" charset="0"/>
                <a:cs typeface="Times New Roman" pitchFamily="18" charset="0"/>
              </a:rPr>
              <a:t>&lt;input   type="text" name="CustEmail" id="CustEmail" accesskey="E"&gt; </a:t>
            </a:r>
          </a:p>
        </p:txBody>
      </p:sp>
      <p:sp>
        <p:nvSpPr>
          <p:cNvPr id="3993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898F21B8-2428-45F2-B218-A4B38BC98EB5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28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r">
              <a:defRPr/>
            </a:pPr>
            <a:r>
              <a:rPr lang="en-US" dirty="0" smtClean="0"/>
              <a:t>Checkpoint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5800" y="1600200"/>
            <a:ext cx="7772400" cy="3733800"/>
          </a:xfrm>
        </p:spPr>
        <p:txBody>
          <a:bodyPr/>
          <a:lstStyle/>
          <a:p>
            <a:pPr marL="527050" indent="-457200">
              <a:buFont typeface="+mj-lt"/>
              <a:buAutoNum type="arabicPeriod"/>
              <a:defRPr/>
            </a:pPr>
            <a:r>
              <a:rPr lang="en-US" sz="2400" dirty="0"/>
              <a:t>Describe the purpose of the </a:t>
            </a:r>
            <a:r>
              <a:rPr lang="en-US" sz="2400" dirty="0" err="1"/>
              <a:t>fieldset</a:t>
            </a:r>
            <a:r>
              <a:rPr lang="en-US" sz="2400" dirty="0"/>
              <a:t> and legend elements.</a:t>
            </a:r>
          </a:p>
          <a:p>
            <a:pPr marL="527050" indent="-457200">
              <a:buFont typeface="+mj-lt"/>
              <a:buAutoNum type="arabicPeriod"/>
              <a:defRPr/>
            </a:pPr>
            <a:r>
              <a:rPr lang="en-US" sz="2400" dirty="0" smtClean="0"/>
              <a:t>Describe </a:t>
            </a:r>
            <a:r>
              <a:rPr lang="en-US" sz="2400" dirty="0"/>
              <a:t>the purpose of the </a:t>
            </a:r>
            <a:r>
              <a:rPr lang="en-US" sz="2400" dirty="0" err="1"/>
              <a:t>accesskey</a:t>
            </a:r>
            <a:r>
              <a:rPr lang="en-US" sz="2400" dirty="0"/>
              <a:t> attribute and how it supports accessibility.</a:t>
            </a:r>
          </a:p>
          <a:p>
            <a:pPr marL="527050" indent="-457200">
              <a:buFont typeface="+mj-lt"/>
              <a:buAutoNum type="arabicPeriod"/>
              <a:defRPr/>
            </a:pPr>
            <a:r>
              <a:rPr lang="en-US" sz="2400" dirty="0" smtClean="0"/>
              <a:t>When </a:t>
            </a:r>
            <a:r>
              <a:rPr lang="en-US" sz="2400" dirty="0"/>
              <a:t>designing a form, should you use the standard submit button, an image button, or a button tag? Are these different in the way that they provide for accessibility? Explain your answer.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5791200" y="6416675"/>
            <a:ext cx="3124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3C0ED20-0A36-44E9-8070-D6CFFB516785}" type="slidenum">
              <a:rPr lang="en-US" altLang="en-US" sz="1100" smtClean="0">
                <a:solidFill>
                  <a:srgbClr val="4D4D4D"/>
                </a:solidFill>
              </a:rPr>
              <a:pPr/>
              <a:t>29</a:t>
            </a:fld>
            <a:endParaRPr lang="en-US" altLang="en-US" sz="1100" smtClean="0">
              <a:solidFill>
                <a:srgbClr val="4D4D4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smtClean="0">
                <a:solidFill>
                  <a:schemeClr val="tx2">
                    <a:satMod val="130000"/>
                  </a:schemeClr>
                </a:solidFill>
              </a:rPr>
              <a:t>Overview of Forms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90600" y="1476375"/>
            <a:ext cx="7391400" cy="4191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smtClean="0">
                <a:cs typeface="Times New Roman" pitchFamily="18" charset="0"/>
              </a:rPr>
              <a:t>Forms are used all over the Web to </a:t>
            </a:r>
          </a:p>
          <a:p>
            <a:pPr lvl="1">
              <a:lnSpc>
                <a:spcPct val="90000"/>
              </a:lnSpc>
            </a:pPr>
            <a:r>
              <a:rPr lang="en-US" altLang="en-US" sz="2400" smtClean="0">
                <a:cs typeface="Times New Roman" pitchFamily="18" charset="0"/>
              </a:rPr>
              <a:t>Accept information</a:t>
            </a:r>
          </a:p>
          <a:p>
            <a:pPr lvl="1">
              <a:lnSpc>
                <a:spcPct val="90000"/>
              </a:lnSpc>
            </a:pPr>
            <a:r>
              <a:rPr lang="en-US" altLang="en-US" sz="2400" smtClean="0">
                <a:cs typeface="Times New Roman" pitchFamily="18" charset="0"/>
              </a:rPr>
              <a:t>Provide interactivity</a:t>
            </a:r>
            <a:br>
              <a:rPr lang="en-US" altLang="en-US" sz="2400" smtClean="0">
                <a:cs typeface="Times New Roman" pitchFamily="18" charset="0"/>
              </a:rPr>
            </a:br>
            <a:endParaRPr lang="en-US" altLang="en-US" sz="2400" smtClean="0">
              <a:cs typeface="Times New Roman" pitchFamily="18" charset="0"/>
            </a:endParaRPr>
          </a:p>
          <a:p>
            <a:pPr lvl="1">
              <a:lnSpc>
                <a:spcPct val="90000"/>
              </a:lnSpc>
            </a:pPr>
            <a:endParaRPr lang="en-US" altLang="en-US" sz="2400" smtClean="0">
              <a:cs typeface="Times New Roman" pitchFamily="18" charset="0"/>
            </a:endParaRPr>
          </a:p>
          <a:p>
            <a:pPr lvl="1">
              <a:lnSpc>
                <a:spcPct val="90000"/>
              </a:lnSpc>
            </a:pPr>
            <a:endParaRPr lang="en-US" altLang="en-US" sz="2400" smtClean="0"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800" smtClean="0">
                <a:cs typeface="Times New Roman" pitchFamily="18" charset="0"/>
              </a:rPr>
              <a:t>Types of forms:</a:t>
            </a:r>
          </a:p>
          <a:p>
            <a:pPr lvl="1">
              <a:lnSpc>
                <a:spcPct val="90000"/>
              </a:lnSpc>
            </a:pPr>
            <a:r>
              <a:rPr lang="en-US" altLang="en-US" sz="2400" smtClean="0">
                <a:cs typeface="Times New Roman" pitchFamily="18" charset="0"/>
              </a:rPr>
              <a:t>Search form, Order form, Newsletter sign-up form, Survey form,  Add to Cart form, and so on…</a:t>
            </a:r>
          </a:p>
        </p:txBody>
      </p:sp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457200" cy="476250"/>
          </a:xfrm>
        </p:spPr>
        <p:txBody>
          <a:bodyPr/>
          <a:lstStyle/>
          <a:p>
            <a:pPr>
              <a:defRPr/>
            </a:pPr>
            <a:fld id="{87C85E9A-9028-4B7B-8E31-D1F6FD08D797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3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914650"/>
            <a:ext cx="56102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-25400" y="-3175"/>
            <a:ext cx="7726363" cy="6632575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69850" indent="0">
              <a:buFont typeface="Wingdings 3" pitchFamily="18" charset="2"/>
              <a:buNone/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&lt;form method="get"&gt;</a:t>
            </a:r>
          </a:p>
          <a:p>
            <a:pPr marL="69850" indent="0">
              <a:buFont typeface="Wingdings 3" pitchFamily="18" charset="2"/>
              <a:buNone/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&lt;table border="0"&gt;</a:t>
            </a:r>
          </a:p>
          <a:p>
            <a:pPr marL="69850" indent="0">
              <a:buFont typeface="Wingdings 3" pitchFamily="18" charset="2"/>
              <a:buNone/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&lt;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 marL="69850" indent="0">
              <a:buFont typeface="Wingdings 3" pitchFamily="18" charset="2"/>
              <a:buNone/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&lt;td align="right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"&gt;Name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:&lt;/td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b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&lt;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td&gt;&lt;input type="text" name="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fmail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" id="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fmail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"&gt;&lt;/td&gt;</a:t>
            </a:r>
          </a:p>
          <a:p>
            <a:pPr marL="69850" indent="0">
              <a:buFont typeface="Wingdings 3" pitchFamily="18" charset="2"/>
              <a:buNone/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&lt;/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 marL="69850" indent="0">
              <a:buFont typeface="Wingdings 3" pitchFamily="18" charset="2"/>
              <a:buNone/>
              <a:defRPr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&lt;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 marL="69850" indent="0">
              <a:buFont typeface="Wingdings 3" pitchFamily="18" charset="2"/>
              <a:buNone/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&lt;td align="right"&gt;E-mail:&lt;/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td&gt;</a:t>
            </a:r>
            <a:b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&lt;td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&gt;&lt;input type="text" name="email" id="email"&gt;&lt;/td&gt;</a:t>
            </a:r>
          </a:p>
          <a:p>
            <a:pPr marL="69850" indent="0">
              <a:buFont typeface="Wingdings 3" pitchFamily="18" charset="2"/>
              <a:buNone/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&lt;/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 marL="69850" indent="0">
              <a:buFont typeface="Wingdings 3" pitchFamily="18" charset="2"/>
              <a:buNone/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&lt;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 marL="69850" indent="0">
              <a:buFont typeface="Wingdings 3" pitchFamily="18" charset="2"/>
              <a:buNone/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&lt;td align="right"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valign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="top"&gt;Comments:&lt;/td&gt;</a:t>
            </a:r>
          </a:p>
          <a:p>
            <a:pPr marL="69850" indent="0">
              <a:buFont typeface="Wingdings 3" pitchFamily="18" charset="2"/>
              <a:buNone/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&lt;td&gt;&lt;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textarea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name="comments" id="comments" rows="4" 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cols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="40"&gt;&lt;/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textarea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&gt;&lt;/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td&gt;</a:t>
            </a:r>
          </a:p>
          <a:p>
            <a:pPr marL="69850" indent="0">
              <a:buFont typeface="Wingdings 3" pitchFamily="18" charset="2"/>
              <a:buNone/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&lt;/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 marL="69850" indent="0">
              <a:buFont typeface="Wingdings 3" pitchFamily="18" charset="2"/>
              <a:buNone/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&lt;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 marL="69850" indent="0">
              <a:buFont typeface="Wingdings 3" pitchFamily="18" charset="2"/>
              <a:buNone/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&lt;td&gt;&amp;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nbsp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;&lt;/td&gt;</a:t>
            </a:r>
          </a:p>
          <a:p>
            <a:pPr marL="69850" indent="0">
              <a:buFont typeface="Wingdings 3" pitchFamily="18" charset="2"/>
              <a:buNone/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&lt;td&gt;&lt;input type="submit" value="Contact"&gt; 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&amp;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nbsp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; &lt;input type="reset"&gt;&lt;/td&gt;</a:t>
            </a:r>
          </a:p>
          <a:p>
            <a:pPr marL="69850" indent="0">
              <a:buFont typeface="Wingdings 3" pitchFamily="18" charset="2"/>
              <a:buNone/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&lt;/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 marL="69850" indent="0">
              <a:buFont typeface="Wingdings 3" pitchFamily="18" charset="2"/>
              <a:buNone/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&lt;/table&gt;</a:t>
            </a:r>
          </a:p>
          <a:p>
            <a:pPr marL="69850" indent="0">
              <a:buFont typeface="Wingdings 3" pitchFamily="18" charset="2"/>
              <a:buNone/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&lt;/form&gt;</a:t>
            </a:r>
          </a:p>
        </p:txBody>
      </p:sp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1DE8D8CF-D02C-4DF2-8FC0-2702FCED5E6A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30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626100" y="0"/>
            <a:ext cx="3517900" cy="939800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182880" fontAlgn="auto"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</a:rPr>
              <a:t>Format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</a:rPr>
              <a:t>a Form </a:t>
            </a:r>
            <a:br>
              <a:rPr lang="en-US" sz="3200" dirty="0" smtClean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</a:rPr>
              <a:t>With a Table </a:t>
            </a:r>
          </a:p>
        </p:txBody>
      </p:sp>
      <p:pic>
        <p:nvPicPr>
          <p:cNvPr id="4198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343400"/>
            <a:ext cx="4276725" cy="18573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81400" y="6350"/>
            <a:ext cx="5470525" cy="685800"/>
          </a:xfrm>
        </p:spPr>
        <p:txBody>
          <a:bodyPr>
            <a:normAutofit fontScale="90000"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Using CSS to Style a Form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04800" y="914400"/>
            <a:ext cx="6858000" cy="4724400"/>
          </a:xfrm>
        </p:spPr>
        <p:txBody>
          <a:bodyPr/>
          <a:lstStyle/>
          <a:p>
            <a:r>
              <a:rPr lang="en-US" altLang="en-US" sz="2400" b="1" dirty="0" smtClean="0">
                <a:cs typeface="Times New Roman" pitchFamily="18" charset="0"/>
              </a:rPr>
              <a:t>Transitional Approach</a:t>
            </a:r>
          </a:p>
          <a:p>
            <a:pPr lvl="1"/>
            <a:r>
              <a:rPr lang="en-US" altLang="en-US" sz="3200" b="1" dirty="0" smtClean="0">
                <a:cs typeface="Times New Roman" pitchFamily="18" charset="0"/>
              </a:rPr>
              <a:t> </a:t>
            </a:r>
            <a:r>
              <a:rPr lang="en-US" altLang="en-US" sz="2400" dirty="0" smtClean="0">
                <a:cs typeface="Times New Roman" pitchFamily="18" charset="0"/>
              </a:rPr>
              <a:t>Use a table to </a:t>
            </a:r>
            <a:r>
              <a:rPr lang="en-US" altLang="en-US" sz="2400" dirty="0" smtClean="0">
                <a:cs typeface="Times New Roman" pitchFamily="18" charset="0"/>
              </a:rPr>
              <a:t>structure/format </a:t>
            </a:r>
            <a:r>
              <a:rPr lang="en-US" altLang="en-US" sz="2400" dirty="0" smtClean="0">
                <a:cs typeface="Times New Roman" pitchFamily="18" charset="0"/>
              </a:rPr>
              <a:t>the form but configure styles instead of HTML table attributes.</a:t>
            </a:r>
          </a:p>
        </p:txBody>
      </p:sp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87BBA8FE-0DE2-46EC-A9F4-F3EE221ED157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31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1588" y="2514600"/>
            <a:ext cx="4951412" cy="30464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table { background-color: #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eaeaea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; </a:t>
            </a:r>
          </a:p>
          <a:p>
            <a:pPr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         border-style: none;</a:t>
            </a:r>
          </a:p>
          <a:p>
            <a:pPr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         width: 20em; </a:t>
            </a:r>
          </a:p>
          <a:p>
            <a:pPr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        font-family: Arial, sans-serif; }</a:t>
            </a:r>
          </a:p>
          <a:p>
            <a:pPr>
              <a:defRPr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{ font-weight: normal; </a:t>
            </a:r>
          </a:p>
          <a:p>
            <a:pPr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    text-align: right; </a:t>
            </a:r>
          </a:p>
          <a:p>
            <a:pPr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    vertical-align: top; }</a:t>
            </a:r>
          </a:p>
          <a:p>
            <a:pPr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td,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{padding: 5px; }</a:t>
            </a:r>
          </a:p>
        </p:txBody>
      </p:sp>
      <p:pic>
        <p:nvPicPr>
          <p:cNvPr id="43014" name="Picture 2" descr="Figure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471738"/>
            <a:ext cx="33750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73475" y="0"/>
            <a:ext cx="5470525" cy="1295400"/>
          </a:xfrm>
        </p:spPr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Using CSS to</a:t>
            </a:r>
            <a:br>
              <a:rPr lang="en-US" dirty="0" smtClean="0">
                <a:solidFill>
                  <a:schemeClr val="tx2">
                    <a:satMod val="130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 Style a Form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038600" y="1295400"/>
            <a:ext cx="4800600" cy="4724400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smtClean="0">
                <a:cs typeface="Times New Roman" pitchFamily="18" charset="0"/>
              </a:rPr>
              <a:t>“Pure" CSS Approach</a:t>
            </a:r>
            <a:r>
              <a:rPr lang="en-US" altLang="en-US" sz="4000" b="1" smtClean="0">
                <a:cs typeface="Times New Roman" pitchFamily="18" charset="0"/>
              </a:rPr>
              <a:t> </a:t>
            </a:r>
          </a:p>
          <a:p>
            <a:pPr lvl="1"/>
            <a:r>
              <a:rPr lang="en-US" altLang="en-US" sz="3200" b="1" smtClean="0">
                <a:cs typeface="Times New Roman" pitchFamily="18" charset="0"/>
              </a:rPr>
              <a:t> </a:t>
            </a:r>
            <a:r>
              <a:rPr lang="en-US" altLang="en-US" sz="2400" smtClean="0">
                <a:cs typeface="Times New Roman" pitchFamily="18" charset="0"/>
              </a:rPr>
              <a:t>Do not use a table to format the form. </a:t>
            </a:r>
          </a:p>
          <a:p>
            <a:pPr lvl="1"/>
            <a:r>
              <a:rPr lang="en-US" altLang="en-US" sz="2400" smtClean="0">
                <a:cs typeface="Times New Roman" pitchFamily="18" charset="0"/>
              </a:rPr>
              <a:t>Use CSS float and display: block</a:t>
            </a:r>
          </a:p>
        </p:txBody>
      </p:sp>
      <p:sp>
        <p:nvSpPr>
          <p:cNvPr id="4505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326734BE-295F-43D3-A05C-11963116C633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32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9941" name="Text Box 7"/>
          <p:cNvSpPr txBox="1">
            <a:spLocks noChangeArrowheads="1"/>
          </p:cNvSpPr>
          <p:nvPr/>
        </p:nvSpPr>
        <p:spPr bwMode="auto">
          <a:xfrm>
            <a:off x="23813" y="3810000"/>
            <a:ext cx="7794625" cy="26781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form { background-color:#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eaeaea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; width: 350px; </a:t>
            </a:r>
            <a:br>
              <a:rPr lang="en-US" dirty="0" smtClean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           font-family: Arial, sans-serif; padding: 10px;	}</a:t>
            </a:r>
          </a:p>
          <a:p>
            <a:pPr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label { float: left; width: 100px;  display: block; </a:t>
            </a:r>
          </a:p>
          <a:p>
            <a:pPr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	  clear: left; text-align: right;  padding-right: 10px;</a:t>
            </a:r>
          </a:p>
          <a:p>
            <a:pPr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	  margin-top: 10px; }</a:t>
            </a:r>
          </a:p>
          <a:p>
            <a:pPr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input,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textarea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{ margin-top: 10px; display: block; } </a:t>
            </a:r>
          </a:p>
          <a:p>
            <a:pPr>
              <a:defRPr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mySubmit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{ margin-left: 110px; }</a:t>
            </a:r>
          </a:p>
        </p:txBody>
      </p:sp>
      <p:pic>
        <p:nvPicPr>
          <p:cNvPr id="44038" name="Picture 2" descr="Figure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381000"/>
            <a:ext cx="38703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smtClean="0">
                <a:solidFill>
                  <a:schemeClr val="tx2">
                    <a:satMod val="130000"/>
                  </a:schemeClr>
                </a:solidFill>
              </a:rPr>
              <a:t>Server-Side</a:t>
            </a:r>
            <a:br>
              <a:rPr lang="en-US" smtClean="0">
                <a:solidFill>
                  <a:schemeClr val="tx2">
                    <a:satMod val="130000"/>
                  </a:schemeClr>
                </a:solidFill>
              </a:rPr>
            </a:br>
            <a:r>
              <a:rPr lang="en-US" smtClean="0">
                <a:solidFill>
                  <a:schemeClr val="tx2">
                    <a:satMod val="130000"/>
                  </a:schemeClr>
                </a:solidFill>
              </a:rPr>
              <a:t>Processing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2000" y="2133600"/>
            <a:ext cx="7956550" cy="3657600"/>
          </a:xfrm>
        </p:spPr>
        <p:txBody>
          <a:bodyPr/>
          <a:lstStyle/>
          <a:p>
            <a:pPr marL="365125" indent="-282575">
              <a:lnSpc>
                <a:spcPct val="90000"/>
              </a:lnSpc>
              <a:buFont typeface="Wingdings 2" pitchFamily="18" charset="2"/>
              <a:buChar char=""/>
            </a:pPr>
            <a:r>
              <a:rPr lang="en-US" altLang="en-US" sz="2800" smtClean="0">
                <a:cs typeface="Times New Roman" pitchFamily="18" charset="0"/>
              </a:rPr>
              <a:t>Your web browser requests web pages and their related files from a web server.</a:t>
            </a:r>
            <a:br>
              <a:rPr lang="en-US" altLang="en-US" sz="2800" smtClean="0">
                <a:cs typeface="Times New Roman" pitchFamily="18" charset="0"/>
              </a:rPr>
            </a:br>
            <a:r>
              <a:rPr lang="en-US" altLang="en-US" sz="2800" smtClean="0">
                <a:cs typeface="Times New Roman" pitchFamily="18" charset="0"/>
              </a:rPr>
              <a:t> </a:t>
            </a:r>
          </a:p>
          <a:p>
            <a:pPr marL="365125" indent="-282575">
              <a:lnSpc>
                <a:spcPct val="90000"/>
              </a:lnSpc>
              <a:buFont typeface="Wingdings 2" pitchFamily="18" charset="2"/>
              <a:buChar char=""/>
            </a:pPr>
            <a:r>
              <a:rPr lang="en-US" altLang="en-US" sz="2800" smtClean="0">
                <a:cs typeface="Times New Roman" pitchFamily="18" charset="0"/>
              </a:rPr>
              <a:t>The web server locates the files and sends them to your web browser. </a:t>
            </a:r>
            <a:br>
              <a:rPr lang="en-US" altLang="en-US" sz="2800" smtClean="0">
                <a:cs typeface="Times New Roman" pitchFamily="18" charset="0"/>
              </a:rPr>
            </a:br>
            <a:endParaRPr lang="en-US" altLang="en-US" sz="2800" smtClean="0">
              <a:cs typeface="Times New Roman" pitchFamily="18" charset="0"/>
            </a:endParaRPr>
          </a:p>
          <a:p>
            <a:pPr marL="365125" indent="-282575">
              <a:lnSpc>
                <a:spcPct val="90000"/>
              </a:lnSpc>
              <a:buFont typeface="Wingdings 2" pitchFamily="18" charset="2"/>
              <a:buChar char=""/>
            </a:pPr>
            <a:r>
              <a:rPr lang="en-US" altLang="en-US" sz="2800" smtClean="0">
                <a:cs typeface="Times New Roman" pitchFamily="18" charset="0"/>
              </a:rPr>
              <a:t>The web browser then renders the returned files and displays the requested web pages for you to use. </a:t>
            </a:r>
            <a:endParaRPr lang="en-US" altLang="en-US" sz="2800" b="1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08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B15375D4-3850-4C9F-98D1-B4F7476A5E71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33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1828800" y="1804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3162300" y="2714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45063" name="Picture 2" descr="Figure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"/>
            <a:ext cx="337978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smtClean="0">
                <a:solidFill>
                  <a:schemeClr val="tx2">
                    <a:satMod val="130000"/>
                  </a:schemeClr>
                </a:solidFill>
              </a:rPr>
              <a:t>CGI</a:t>
            </a:r>
            <a:br>
              <a:rPr lang="en-US" smtClean="0">
                <a:solidFill>
                  <a:schemeClr val="tx2">
                    <a:satMod val="130000"/>
                  </a:schemeClr>
                </a:solidFill>
              </a:rPr>
            </a:br>
            <a:r>
              <a:rPr lang="en-US" smtClean="0">
                <a:solidFill>
                  <a:schemeClr val="tx2">
                    <a:satMod val="130000"/>
                  </a:schemeClr>
                </a:solidFill>
              </a:rPr>
              <a:t>Common Gateway Interface</a:t>
            </a:r>
          </a:p>
        </p:txBody>
      </p:sp>
      <p:sp>
        <p:nvSpPr>
          <p:cNvPr id="46083" name="Rectangle 4"/>
          <p:cNvSpPr>
            <a:spLocks noGrp="1" noChangeArrowheads="1"/>
          </p:cNvSpPr>
          <p:nvPr>
            <p:ph idx="4294967295"/>
          </p:nvPr>
        </p:nvSpPr>
        <p:spPr>
          <a:xfrm>
            <a:off x="1371600" y="1600200"/>
            <a:ext cx="7315200" cy="4038600"/>
          </a:xfrm>
        </p:spPr>
        <p:txBody>
          <a:bodyPr/>
          <a:lstStyle/>
          <a:p>
            <a:r>
              <a:rPr lang="en-US" altLang="en-US" sz="2800" smtClean="0">
                <a:cs typeface="Times New Roman" pitchFamily="18" charset="0"/>
              </a:rPr>
              <a:t>A protocol for a web server to pass a web page user's request to an application program and accept information to send to the user.</a:t>
            </a:r>
          </a:p>
          <a:p>
            <a:endParaRPr lang="en-US" altLang="en-US" sz="2400" smtClean="0">
              <a:cs typeface="Times New Roman" pitchFamily="18" charset="0"/>
            </a:endParaRPr>
          </a:p>
        </p:txBody>
      </p:sp>
      <p:sp>
        <p:nvSpPr>
          <p:cNvPr id="46084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13775" y="6305550"/>
            <a:ext cx="4572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92DA6D3-BCFD-4F2C-A577-0763A10EA5FC}" type="slidenum">
              <a:rPr lang="en-US" altLang="en-US" sz="1100" smtClean="0">
                <a:solidFill>
                  <a:srgbClr val="4D4D4D"/>
                </a:solidFill>
              </a:rPr>
              <a:pPr/>
              <a:t>34</a:t>
            </a:fld>
            <a:endParaRPr lang="en-US" altLang="en-US" sz="1100" smtClean="0">
              <a:solidFill>
                <a:srgbClr val="4D4D4D"/>
              </a:solidFill>
            </a:endParaRPr>
          </a:p>
        </p:txBody>
      </p:sp>
      <p:pic>
        <p:nvPicPr>
          <p:cNvPr id="46085" name="Picture 2" descr="Figure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352800"/>
            <a:ext cx="337978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Server-Side  Scripting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idx="4294967295"/>
          </p:nvPr>
        </p:nvSpPr>
        <p:spPr>
          <a:xfrm>
            <a:off x="381000" y="1143000"/>
            <a:ext cx="7315200" cy="5029200"/>
          </a:xfrm>
        </p:spPr>
        <p:txBody>
          <a:bodyPr/>
          <a:lstStyle/>
          <a:p>
            <a:pPr marL="365125" indent="-282575">
              <a:buFont typeface="Wingdings 2" pitchFamily="18" charset="2"/>
              <a:buChar char=""/>
            </a:pPr>
            <a:r>
              <a:rPr lang="en-US" altLang="en-US" smtClean="0"/>
              <a:t>One of many technologies in which a server-side script is embedded within a Web page document saved with a file extension such as: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mtClean="0"/>
              <a:t>.php (PHP)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mtClean="0"/>
              <a:t>.asp (Active Server Pages)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mtClean="0"/>
              <a:t>.cfm (Adobe ColdFusion)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mtClean="0"/>
              <a:t>.jsp (Sun JavaServer Pages)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mtClean="0"/>
              <a:t>.aspx (ASP.Net). </a:t>
            </a:r>
          </a:p>
          <a:p>
            <a:pPr marL="639763" lvl="1" indent="-236538">
              <a:buFont typeface="Verdana" pitchFamily="34" charset="0"/>
              <a:buChar char="◦"/>
            </a:pPr>
            <a:endParaRPr lang="en-US" altLang="en-US" smtClean="0"/>
          </a:p>
          <a:p>
            <a:pPr marL="365125" indent="-282575">
              <a:buFont typeface="Wingdings 2" pitchFamily="18" charset="2"/>
              <a:buChar char=""/>
            </a:pPr>
            <a:r>
              <a:rPr lang="en-US" altLang="en-US" sz="2800" smtClean="0"/>
              <a:t>Uses direct execution — the script is run either by the web server itself or by an extension module to the web server.  </a:t>
            </a:r>
          </a:p>
          <a:p>
            <a:pPr marL="365125" indent="-282575">
              <a:buFont typeface="Wingdings 2" pitchFamily="18" charset="2"/>
              <a:buChar char=""/>
            </a:pPr>
            <a:endParaRPr lang="en-US" altLang="en-US" sz="2400" smtClean="0">
              <a:cs typeface="Times New Roman" pitchFamily="18" charset="0"/>
            </a:endParaRPr>
          </a:p>
        </p:txBody>
      </p:sp>
      <p:sp>
        <p:nvSpPr>
          <p:cNvPr id="47108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13775" y="6305550"/>
            <a:ext cx="4572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A3376D8-791E-440F-BCBA-316E64F70E89}" type="slidenum">
              <a:rPr lang="en-US" altLang="en-US" sz="1100" smtClean="0">
                <a:solidFill>
                  <a:srgbClr val="4D4D4D"/>
                </a:solidFill>
              </a:rPr>
              <a:pPr/>
              <a:t>35</a:t>
            </a:fld>
            <a:endParaRPr lang="en-US" altLang="en-US" sz="1100" smtClean="0">
              <a:solidFill>
                <a:srgbClr val="4D4D4D"/>
              </a:solidFill>
            </a:endParaRPr>
          </a:p>
        </p:txBody>
      </p:sp>
      <p:pic>
        <p:nvPicPr>
          <p:cNvPr id="47109" name="Picture 2" descr="Figure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981200"/>
            <a:ext cx="337978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8458200" cy="1219200"/>
          </a:xfrm>
        </p:spPr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Steps in Utilizing Server-Side Processing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38200" y="1284288"/>
            <a:ext cx="6934200" cy="3886200"/>
          </a:xfrm>
        </p:spPr>
        <p:txBody>
          <a:bodyPr/>
          <a:lstStyle/>
          <a:p>
            <a:pPr marL="423863" indent="-342900">
              <a:buFont typeface="Gill Sans MT" pitchFamily="34" charset="0"/>
              <a:buAutoNum type="arabicPeriod"/>
            </a:pPr>
            <a:r>
              <a:rPr lang="en-US" altLang="en-US" sz="2800" smtClean="0"/>
              <a:t>Web page invokes server-side processing by a form or hyperlink.</a:t>
            </a:r>
          </a:p>
          <a:p>
            <a:pPr marL="423863" indent="-342900">
              <a:buFont typeface="Gill Sans MT" pitchFamily="34" charset="0"/>
              <a:buAutoNum type="arabicPeriod"/>
            </a:pPr>
            <a:r>
              <a:rPr lang="en-US" altLang="en-US" sz="2800" smtClean="0"/>
              <a:t>Web server executes a server-side script.</a:t>
            </a:r>
          </a:p>
          <a:p>
            <a:pPr marL="423863" indent="-342900">
              <a:buFont typeface="Gill Sans MT" pitchFamily="34" charset="0"/>
              <a:buAutoNum type="arabicPeriod"/>
            </a:pPr>
            <a:r>
              <a:rPr lang="en-US" altLang="en-US" sz="2800" smtClean="0"/>
              <a:t>Server-side script accesses requested database, file, or process.</a:t>
            </a:r>
          </a:p>
          <a:p>
            <a:pPr marL="423863" indent="-342900">
              <a:buFont typeface="Gill Sans MT" pitchFamily="34" charset="0"/>
              <a:buAutoNum type="arabicPeriod"/>
            </a:pPr>
            <a:r>
              <a:rPr lang="en-US" altLang="en-US" sz="2800" smtClean="0"/>
              <a:t>Web server returns web page with requested information or confirmation of action.</a:t>
            </a:r>
          </a:p>
        </p:txBody>
      </p:sp>
      <p:sp>
        <p:nvSpPr>
          <p:cNvPr id="48132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13775" y="6305550"/>
            <a:ext cx="4572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8581094-F9F1-465D-B0CF-A1C2EDCB7896}" type="slidenum">
              <a:rPr lang="en-US" altLang="en-US" sz="1100" smtClean="0">
                <a:solidFill>
                  <a:srgbClr val="4D4D4D"/>
                </a:solidFill>
              </a:rPr>
              <a:pPr/>
              <a:t>36</a:t>
            </a:fld>
            <a:endParaRPr lang="en-US" altLang="en-US" sz="1100" smtClean="0">
              <a:solidFill>
                <a:srgbClr val="4D4D4D"/>
              </a:solidFill>
            </a:endParaRPr>
          </a:p>
        </p:txBody>
      </p:sp>
      <p:pic>
        <p:nvPicPr>
          <p:cNvPr id="48133" name="Picture 2" descr="Figure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724400"/>
            <a:ext cx="2541588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38400" y="304800"/>
            <a:ext cx="6367463" cy="838200"/>
          </a:xfrm>
        </p:spPr>
        <p:txBody>
          <a:bodyPr>
            <a:normAutofit fontScale="90000"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smtClean="0">
                <a:solidFill>
                  <a:schemeClr val="tx2">
                    <a:satMod val="130000"/>
                  </a:schemeClr>
                </a:solidFill>
              </a:rPr>
              <a:t>Common Uses of </a:t>
            </a:r>
            <a:br>
              <a:rPr lang="en-US" smtClean="0">
                <a:solidFill>
                  <a:schemeClr val="tx2">
                    <a:satMod val="130000"/>
                  </a:schemeClr>
                </a:solidFill>
              </a:rPr>
            </a:br>
            <a:r>
              <a:rPr lang="en-US" smtClean="0">
                <a:solidFill>
                  <a:schemeClr val="tx2">
                    <a:satMod val="130000"/>
                  </a:schemeClr>
                </a:solidFill>
              </a:rPr>
              <a:t>Server-Side Scripting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524000" y="1828800"/>
            <a:ext cx="70866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smtClean="0">
                <a:cs typeface="Times New Roman" pitchFamily="18" charset="0"/>
              </a:rPr>
              <a:t>Search a database</a:t>
            </a:r>
          </a:p>
          <a:p>
            <a:pPr>
              <a:lnSpc>
                <a:spcPct val="90000"/>
              </a:lnSpc>
            </a:pPr>
            <a:r>
              <a:rPr lang="en-US" altLang="en-US" sz="2800" smtClean="0">
                <a:cs typeface="Times New Roman" pitchFamily="18" charset="0"/>
              </a:rPr>
              <a:t>Place an order at an online store</a:t>
            </a:r>
          </a:p>
          <a:p>
            <a:pPr>
              <a:lnSpc>
                <a:spcPct val="90000"/>
              </a:lnSpc>
            </a:pPr>
            <a:r>
              <a:rPr lang="en-US" altLang="en-US" sz="2800" smtClean="0">
                <a:cs typeface="Times New Roman" pitchFamily="18" charset="0"/>
              </a:rPr>
              <a:t>Send a web page to a friend </a:t>
            </a:r>
          </a:p>
          <a:p>
            <a:pPr>
              <a:lnSpc>
                <a:spcPct val="90000"/>
              </a:lnSpc>
            </a:pPr>
            <a:r>
              <a:rPr lang="en-US" altLang="en-US" sz="2800" smtClean="0">
                <a:cs typeface="Times New Roman" pitchFamily="18" charset="0"/>
              </a:rPr>
              <a:t>Subscribe to a newsletter</a:t>
            </a:r>
          </a:p>
        </p:txBody>
      </p:sp>
      <p:sp>
        <p:nvSpPr>
          <p:cNvPr id="4915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13775" y="6305550"/>
            <a:ext cx="4572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4063E65-1000-4B1A-9E45-D1D38110A76F}" type="slidenum">
              <a:rPr lang="en-US" altLang="en-US" sz="1100" smtClean="0">
                <a:solidFill>
                  <a:srgbClr val="4D4D4D"/>
                </a:solidFill>
              </a:rPr>
              <a:pPr/>
              <a:t>37</a:t>
            </a:fld>
            <a:endParaRPr lang="en-US" altLang="en-US" sz="1100" smtClean="0">
              <a:solidFill>
                <a:srgbClr val="4D4D4D"/>
              </a:solidFill>
            </a:endParaRPr>
          </a:p>
        </p:txBody>
      </p:sp>
      <p:pic>
        <p:nvPicPr>
          <p:cNvPr id="49157" name="Picture 2" descr="Figure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886200"/>
            <a:ext cx="337978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algn="r">
              <a:defRPr/>
            </a:pPr>
            <a:r>
              <a:rPr lang="en-US" dirty="0" smtClean="0"/>
              <a:t>Sending information to </a:t>
            </a:r>
            <a:br>
              <a:rPr lang="en-US" dirty="0" smtClean="0"/>
            </a:br>
            <a:r>
              <a:rPr lang="en-US" dirty="0" smtClean="0"/>
              <a:t>a Server-side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5800" y="1600200"/>
            <a:ext cx="7772400" cy="3733800"/>
          </a:xfrm>
        </p:spPr>
        <p:txBody>
          <a:bodyPr/>
          <a:lstStyle/>
          <a:p>
            <a:pPr>
              <a:defRPr/>
            </a:pPr>
            <a:endParaRPr lang="en-US" dirty="0" smtClean="0"/>
          </a:p>
          <a:p>
            <a:pPr marL="69850" indent="0">
              <a:buFont typeface="Wingdings 3" pitchFamily="18" charset="2"/>
              <a:buNone/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form method="post" action="http://webdevbasics.net/scripts/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demo.php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"&gt;</a:t>
            </a:r>
          </a:p>
          <a:p>
            <a:pPr>
              <a:defRPr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5791200" y="6416675"/>
            <a:ext cx="3124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F798994-40B2-4FDF-B764-EB54DE9B156C}" type="slidenum">
              <a:rPr lang="en-US" altLang="en-US" sz="1100" smtClean="0">
                <a:solidFill>
                  <a:srgbClr val="4D4D4D"/>
                </a:solidFill>
              </a:rPr>
              <a:pPr/>
              <a:t>38</a:t>
            </a:fld>
            <a:endParaRPr lang="en-US" altLang="en-US" sz="1100" smtClean="0">
              <a:solidFill>
                <a:srgbClr val="4D4D4D"/>
              </a:solidFill>
            </a:endParaRPr>
          </a:p>
        </p:txBody>
      </p:sp>
      <p:pic>
        <p:nvPicPr>
          <p:cNvPr id="50181" name="Picture 2" descr="Figure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276600"/>
            <a:ext cx="3836988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3" descr="Figure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3330575"/>
            <a:ext cx="3690937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smtClean="0">
                <a:solidFill>
                  <a:schemeClr val="tx2">
                    <a:satMod val="130000"/>
                  </a:schemeClr>
                </a:solidFill>
              </a:rPr>
              <a:t>Sources of Free</a:t>
            </a:r>
            <a:br>
              <a:rPr lang="en-US" smtClean="0">
                <a:solidFill>
                  <a:schemeClr val="tx2">
                    <a:satMod val="130000"/>
                  </a:schemeClr>
                </a:solidFill>
              </a:rPr>
            </a:br>
            <a:r>
              <a:rPr lang="en-US" smtClean="0">
                <a:solidFill>
                  <a:schemeClr val="tx2">
                    <a:satMod val="130000"/>
                  </a:schemeClr>
                </a:solidFill>
              </a:rPr>
              <a:t>Server-Side Processing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33400" y="1447800"/>
            <a:ext cx="8413750" cy="4572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smtClean="0">
                <a:cs typeface="Times New Roman" pitchFamily="18" charset="0"/>
              </a:rPr>
              <a:t>Many web host providers offer free scripts for their clients. Contact their support area or FAQ to learn more about their services. </a:t>
            </a:r>
            <a:br>
              <a:rPr lang="en-US" altLang="en-US" sz="2400" smtClean="0">
                <a:cs typeface="Times New Roman" pitchFamily="18" charset="0"/>
              </a:rPr>
            </a:br>
            <a:endParaRPr lang="en-US" altLang="en-US" sz="2400" smtClean="0"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en-US" sz="2400" smtClean="0">
                <a:cs typeface="Times New Roman" pitchFamily="18" charset="0"/>
              </a:rPr>
              <a:t>Some web sites that offer FREE remotely hosted scripts (in return for displaying an ad).</a:t>
            </a:r>
          </a:p>
          <a:p>
            <a:pPr lvl="1">
              <a:lnSpc>
                <a:spcPct val="80000"/>
              </a:lnSpc>
            </a:pPr>
            <a:r>
              <a:rPr lang="en-US" altLang="en-US" sz="2000" smtClean="0">
                <a:cs typeface="Times New Roman" pitchFamily="18" charset="0"/>
                <a:hlinkClick r:id="rId3"/>
              </a:rPr>
              <a:t>http://formbuddy.com</a:t>
            </a:r>
            <a:endParaRPr lang="en-US" altLang="en-US" sz="2000" smtClean="0">
              <a:cs typeface="Times New Roman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altLang="en-US" sz="2000" smtClean="0">
                <a:cs typeface="Times New Roman" pitchFamily="18" charset="0"/>
                <a:hlinkClick r:id="rId4"/>
              </a:rPr>
              <a:t>http://response-o-matic.com</a:t>
            </a:r>
            <a:endParaRPr lang="en-US" altLang="en-US" sz="2000" smtClean="0">
              <a:cs typeface="Times New Roman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altLang="en-US" sz="2000" smtClean="0">
                <a:cs typeface="Times New Roman" pitchFamily="18" charset="0"/>
                <a:hlinkClick r:id="rId5"/>
              </a:rPr>
              <a:t>http://master.com</a:t>
            </a:r>
            <a:endParaRPr lang="en-US" altLang="en-US" sz="2000" smtClean="0">
              <a:cs typeface="Times New Roman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altLang="en-US" sz="2000" smtClean="0">
                <a:cs typeface="Times New Roman" pitchFamily="18" charset="0"/>
                <a:hlinkClick r:id="rId6"/>
              </a:rPr>
              <a:t>http://www.formmail.com</a:t>
            </a:r>
            <a:endParaRPr lang="en-US" altLang="en-US" sz="2000" smtClean="0">
              <a:cs typeface="Times New Roman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altLang="en-US" sz="2000" smtClean="0">
                <a:cs typeface="Times New Roman" pitchFamily="18" charset="0"/>
                <a:hlinkClick r:id="rId7"/>
              </a:rPr>
              <a:t>http://wufoo.com</a:t>
            </a:r>
            <a:endParaRPr lang="en-US" altLang="en-US" sz="2000" smtClean="0">
              <a:cs typeface="Times New Roman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altLang="en-US" sz="2000" smtClean="0">
                <a:cs typeface="Times New Roman" pitchFamily="18" charset="0"/>
                <a:hlinkClick r:id="rId8"/>
              </a:rPr>
              <a:t>http://icebrrg.com</a:t>
            </a:r>
            <a:endParaRPr lang="en-US" altLang="en-US" sz="2000" smtClean="0">
              <a:cs typeface="Times New Roman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altLang="en-US" sz="2000" smtClean="0">
                <a:cs typeface="Times New Roman" pitchFamily="18" charset="0"/>
                <a:hlinkClick r:id="rId9"/>
              </a:rPr>
              <a:t>http://formassembly.com</a:t>
            </a:r>
            <a:endParaRPr lang="en-US" altLang="en-US" sz="2000" smtClean="0">
              <a:cs typeface="Times New Roman" pitchFamily="18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en-US" sz="2000" smtClean="0">
              <a:cs typeface="Times New Roman" pitchFamily="18" charset="0"/>
            </a:endParaRPr>
          </a:p>
        </p:txBody>
      </p:sp>
      <p:sp>
        <p:nvSpPr>
          <p:cNvPr id="5120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EB0ABE61-189B-4894-9854-6BBEF3941FF3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39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smtClean="0">
                <a:solidFill>
                  <a:schemeClr val="tx2">
                    <a:satMod val="130000"/>
                  </a:schemeClr>
                </a:solidFill>
              </a:rPr>
              <a:t>Overview of Forms (2)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04800" y="1219200"/>
            <a:ext cx="7391400" cy="41910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4000" dirty="0" smtClean="0">
                <a:cs typeface="Times New Roman" pitchFamily="18" charset="0"/>
              </a:rPr>
              <a:t>Form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 smtClean="0">
                <a:cs typeface="Times New Roman" pitchFamily="18" charset="0"/>
              </a:rPr>
              <a:t>An HTML element that </a:t>
            </a:r>
            <a:br>
              <a:rPr lang="en-US" altLang="en-US" sz="2800" dirty="0" smtClean="0">
                <a:cs typeface="Times New Roman" pitchFamily="18" charset="0"/>
              </a:rPr>
            </a:br>
            <a:r>
              <a:rPr lang="en-US" altLang="en-US" sz="2800" dirty="0" smtClean="0">
                <a:cs typeface="Times New Roman" pitchFamily="18" charset="0"/>
              </a:rPr>
              <a:t>contains and organizes </a:t>
            </a:r>
          </a:p>
          <a:p>
            <a:pPr lvl="1">
              <a:lnSpc>
                <a:spcPct val="90000"/>
              </a:lnSpc>
            </a:pPr>
            <a:r>
              <a:rPr lang="en-US" altLang="en-US" sz="2800" b="1" dirty="0" smtClean="0">
                <a:cs typeface="Times New Roman" pitchFamily="18" charset="0"/>
              </a:rPr>
              <a:t>form controls </a:t>
            </a:r>
            <a:r>
              <a:rPr lang="en-US" altLang="en-US" sz="2800" dirty="0" smtClean="0">
                <a:cs typeface="Times New Roman" pitchFamily="18" charset="0"/>
              </a:rPr>
              <a:t>such as</a:t>
            </a:r>
            <a:r>
              <a:rPr lang="en-US" altLang="en-US" sz="1100" dirty="0" smtClean="0">
                <a:cs typeface="Times New Roman" pitchFamily="18" charset="0"/>
              </a:rPr>
              <a:t/>
            </a:r>
            <a:br>
              <a:rPr lang="en-US" altLang="en-US" sz="1100" dirty="0" smtClean="0">
                <a:cs typeface="Times New Roman" pitchFamily="18" charset="0"/>
              </a:rPr>
            </a:br>
            <a:r>
              <a:rPr lang="en-US" altLang="en-US" sz="1100" dirty="0" smtClean="0">
                <a:cs typeface="Times New Roman" pitchFamily="18" charset="0"/>
              </a:rPr>
              <a:t/>
            </a:r>
            <a:br>
              <a:rPr lang="en-US" altLang="en-US" sz="1100" dirty="0" smtClean="0">
                <a:cs typeface="Times New Roman" pitchFamily="18" charset="0"/>
              </a:rPr>
            </a:br>
            <a:r>
              <a:rPr lang="en-US" altLang="en-US" sz="1100" dirty="0" smtClean="0">
                <a:cs typeface="Times New Roman" pitchFamily="18" charset="0"/>
              </a:rPr>
              <a:t> </a:t>
            </a:r>
            <a:r>
              <a:rPr lang="en-US" altLang="en-US" sz="2800" dirty="0" smtClean="0">
                <a:cs typeface="Times New Roman" pitchFamily="18" charset="0"/>
              </a:rPr>
              <a:t>text boxes, </a:t>
            </a:r>
            <a:br>
              <a:rPr lang="en-US" altLang="en-US" sz="2800" dirty="0" smtClean="0">
                <a:cs typeface="Times New Roman" pitchFamily="18" charset="0"/>
              </a:rPr>
            </a:br>
            <a:r>
              <a:rPr lang="en-US" altLang="en-US" sz="2800" dirty="0" smtClean="0">
                <a:cs typeface="Times New Roman" pitchFamily="18" charset="0"/>
              </a:rPr>
              <a:t> check boxes, </a:t>
            </a:r>
            <a:r>
              <a:rPr lang="en-US" altLang="en-US" sz="2800" dirty="0">
                <a:cs typeface="Times New Roman" pitchFamily="18" charset="0"/>
              </a:rPr>
              <a:t> </a:t>
            </a:r>
            <a:r>
              <a:rPr lang="en-US" altLang="en-US" sz="2800" dirty="0" smtClean="0">
                <a:cs typeface="Times New Roman" pitchFamily="18" charset="0"/>
              </a:rPr>
              <a:t>radio buttons,</a:t>
            </a:r>
            <a:r>
              <a:rPr lang="en-US" altLang="en-US" sz="2800" dirty="0" smtClean="0">
                <a:cs typeface="Times New Roman" pitchFamily="18" charset="0"/>
              </a:rPr>
              <a:t/>
            </a:r>
            <a:br>
              <a:rPr lang="en-US" altLang="en-US" sz="2800" dirty="0" smtClean="0">
                <a:cs typeface="Times New Roman" pitchFamily="18" charset="0"/>
              </a:rPr>
            </a:br>
            <a:r>
              <a:rPr lang="en-US" altLang="en-US" sz="2800" dirty="0" smtClean="0">
                <a:cs typeface="Times New Roman" pitchFamily="18" charset="0"/>
              </a:rPr>
              <a:t> and buttons </a:t>
            </a:r>
            <a:r>
              <a:rPr lang="en-US" altLang="en-US" sz="1100" dirty="0" smtClean="0">
                <a:cs typeface="Times New Roman" pitchFamily="18" charset="0"/>
              </a:rPr>
              <a:t/>
            </a:r>
            <a:br>
              <a:rPr lang="en-US" altLang="en-US" sz="1100" dirty="0" smtClean="0">
                <a:cs typeface="Times New Roman" pitchFamily="18" charset="0"/>
              </a:rPr>
            </a:br>
            <a:r>
              <a:rPr lang="en-US" altLang="en-US" sz="1100" dirty="0" smtClean="0">
                <a:cs typeface="Times New Roman" pitchFamily="18" charset="0"/>
              </a:rPr>
              <a:t/>
            </a:r>
            <a:br>
              <a:rPr lang="en-US" altLang="en-US" sz="1100" dirty="0" smtClean="0">
                <a:cs typeface="Times New Roman" pitchFamily="18" charset="0"/>
              </a:rPr>
            </a:br>
            <a:r>
              <a:rPr lang="en-US" altLang="en-US" sz="2800" dirty="0" smtClean="0">
                <a:cs typeface="Times New Roman" pitchFamily="18" charset="0"/>
              </a:rPr>
              <a:t>that can accept information from website visitors. </a:t>
            </a:r>
          </a:p>
        </p:txBody>
      </p:sp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8CCF0881-A9FC-415E-B39D-E880E4698EDA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4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5474" name="Picture 2" descr="Figure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1641475"/>
            <a:ext cx="2743200" cy="23526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1143000"/>
          </a:xfrm>
        </p:spPr>
        <p:txBody>
          <a:bodyPr>
            <a:normAutofit fontScale="90000"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Server-Side Scripting Technologies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524000" y="914400"/>
            <a:ext cx="7620000" cy="4876800"/>
          </a:xfrm>
        </p:spPr>
        <p:txBody>
          <a:bodyPr>
            <a:normAutofit fontScale="92500"/>
          </a:bodyPr>
          <a:lstStyle/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err="1" smtClean="0"/>
              <a:t>JavaServer</a:t>
            </a:r>
            <a:r>
              <a:rPr lang="en-US" sz="2800" dirty="0" smtClean="0"/>
              <a:t> Pages </a:t>
            </a:r>
            <a:br>
              <a:rPr lang="en-US" sz="2800" dirty="0" smtClean="0"/>
            </a:br>
            <a:r>
              <a:rPr lang="en-US" sz="2200" dirty="0" smtClean="0">
                <a:hlinkClick r:id="rId3"/>
              </a:rPr>
              <a:t>http://java.sun.com/products/jsp</a:t>
            </a:r>
            <a:r>
              <a:rPr lang="en-US" sz="2200" dirty="0" smtClean="0"/>
              <a:t> </a:t>
            </a:r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/>
              <a:t> Active Server Pages </a:t>
            </a:r>
            <a:br>
              <a:rPr lang="en-US" sz="2800" dirty="0" smtClean="0"/>
            </a:br>
            <a:r>
              <a:rPr lang="en-US" sz="2200" dirty="0" smtClean="0"/>
              <a:t>Visit </a:t>
            </a:r>
            <a:r>
              <a:rPr lang="en-US" sz="2200" dirty="0" smtClean="0">
                <a:hlinkClick r:id="rId4"/>
              </a:rPr>
              <a:t>http://msdn.microsoft.com</a:t>
            </a:r>
            <a:r>
              <a:rPr lang="en-US" sz="2200" dirty="0" smtClean="0"/>
              <a:t> and search for “Active Server Pages”</a:t>
            </a:r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/>
              <a:t> ColdFusion </a:t>
            </a:r>
            <a:br>
              <a:rPr lang="en-US" sz="2800" dirty="0" smtClean="0"/>
            </a:br>
            <a:r>
              <a:rPr lang="en-US" sz="2200" dirty="0" smtClean="0">
                <a:hlinkClick r:id="rId5"/>
              </a:rPr>
              <a:t>http://www.adobe.com/products/coldfusion</a:t>
            </a:r>
            <a:r>
              <a:rPr lang="en-US" sz="2200" dirty="0" smtClean="0"/>
              <a:t> </a:t>
            </a:r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/>
              <a:t> PHP</a:t>
            </a:r>
            <a:br>
              <a:rPr lang="en-US" sz="2800" dirty="0" smtClean="0"/>
            </a:br>
            <a:r>
              <a:rPr lang="en-US" sz="2200" dirty="0" smtClean="0">
                <a:hlinkClick r:id="rId6"/>
              </a:rPr>
              <a:t>http://www.php.net</a:t>
            </a:r>
            <a:r>
              <a:rPr lang="en-US" sz="2200" dirty="0" smtClean="0"/>
              <a:t> </a:t>
            </a:r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/>
              <a:t> Ruby on Rails </a:t>
            </a:r>
            <a:br>
              <a:rPr lang="en-US" sz="2800" dirty="0" smtClean="0"/>
            </a:br>
            <a:r>
              <a:rPr lang="en-US" sz="2200" dirty="0" smtClean="0">
                <a:hlinkClick r:id="rId7"/>
              </a:rPr>
              <a:t>http://www.rubyonrails.org</a:t>
            </a:r>
            <a:r>
              <a:rPr lang="en-US" sz="2200" dirty="0" smtClean="0"/>
              <a:t> or </a:t>
            </a:r>
            <a:r>
              <a:rPr lang="en-US" sz="2200" dirty="0" smtClean="0">
                <a:hlinkClick r:id="rId8"/>
              </a:rPr>
              <a:t>http://tryruby.hobix.com</a:t>
            </a:r>
            <a:r>
              <a:rPr lang="en-US" sz="2200" dirty="0" smtClean="0"/>
              <a:t> </a:t>
            </a:r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/>
              <a:t> Microsoft’s .NET Framework </a:t>
            </a:r>
            <a:br>
              <a:rPr lang="en-US" sz="2800" dirty="0" smtClean="0"/>
            </a:br>
            <a:r>
              <a:rPr lang="en-US" sz="2200" dirty="0" smtClean="0">
                <a:hlinkClick r:id="rId9"/>
              </a:rPr>
              <a:t>http://www.microsoft.com/net</a:t>
            </a:r>
            <a:r>
              <a:rPr lang="en-US" sz="2200" dirty="0" smtClean="0"/>
              <a:t> </a:t>
            </a:r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endParaRPr lang="en-US" sz="2800" dirty="0" smtClean="0"/>
          </a:p>
        </p:txBody>
      </p:sp>
      <p:sp>
        <p:nvSpPr>
          <p:cNvPr id="522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9CE10B88-DD78-4C90-8A65-7E14E521BC28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40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0" y="304800"/>
            <a:ext cx="6400800" cy="7699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Checkpoint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600200" y="1295400"/>
            <a:ext cx="7543800" cy="4038600"/>
          </a:xfrm>
        </p:spPr>
        <p:txBody>
          <a:bodyPr>
            <a:normAutofit/>
          </a:bodyPr>
          <a:lstStyle/>
          <a:p>
            <a:pPr marL="527050" indent="-457200">
              <a:buFont typeface="+mj-lt"/>
              <a:buAutoNum type="arabicPeriod"/>
              <a:defRPr/>
            </a:pPr>
            <a:r>
              <a:rPr lang="en-US" sz="2800" dirty="0" smtClean="0"/>
              <a:t>Describe </a:t>
            </a:r>
            <a:r>
              <a:rPr lang="en-US" sz="2800" dirty="0"/>
              <a:t>server-side processing.</a:t>
            </a:r>
          </a:p>
          <a:p>
            <a:pPr marL="527050" indent="-457200">
              <a:buFont typeface="+mj-lt"/>
              <a:buAutoNum type="arabicPeriod"/>
              <a:defRPr/>
            </a:pPr>
            <a:r>
              <a:rPr lang="en-US" sz="2800" dirty="0" smtClean="0"/>
              <a:t>Describe </a:t>
            </a:r>
            <a:r>
              <a:rPr lang="en-US" sz="2800" dirty="0"/>
              <a:t>why communication is needed between the developer of a server-side script and the web page designer.</a:t>
            </a:r>
          </a:p>
          <a:p>
            <a:pPr marL="609600" indent="-609600" fontAlgn="auto">
              <a:spcAft>
                <a:spcPts val="0"/>
              </a:spcAft>
              <a:buFontTx/>
              <a:buAutoNum type="arabicPeriod"/>
              <a:defRPr/>
            </a:pPr>
            <a:endParaRPr lang="en-US" sz="2800" dirty="0" smtClean="0"/>
          </a:p>
        </p:txBody>
      </p:sp>
      <p:sp>
        <p:nvSpPr>
          <p:cNvPr id="53252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13775" y="6305550"/>
            <a:ext cx="4572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EAE7246-9B95-47E2-A0BF-0D5BF02A2FED}" type="slidenum">
              <a:rPr lang="en-US" altLang="en-US" sz="1200" smtClean="0">
                <a:solidFill>
                  <a:srgbClr val="4D4D4D"/>
                </a:solidFill>
              </a:rPr>
              <a:pPr/>
              <a:t>41</a:t>
            </a:fld>
            <a:endParaRPr lang="en-US" altLang="en-US" sz="1200" smtClean="0">
              <a:solidFill>
                <a:srgbClr val="4D4D4D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0"/>
            <a:ext cx="7772400" cy="762000"/>
          </a:xfrm>
        </p:spPr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HTML5:  Email Text Box  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81000" y="876300"/>
            <a:ext cx="6586538" cy="4191000"/>
          </a:xfrm>
        </p:spPr>
        <p:txBody>
          <a:bodyPr/>
          <a:lstStyle/>
          <a:p>
            <a:pPr marL="365125" indent="-282575">
              <a:buFont typeface="Wingdings 2" pitchFamily="18" charset="2"/>
              <a:buChar char=""/>
            </a:pPr>
            <a:r>
              <a:rPr lang="en-US" altLang="en-US" sz="2400" smtClean="0"/>
              <a:t>&lt;input&gt;</a:t>
            </a:r>
          </a:p>
          <a:p>
            <a:pPr marL="365125" indent="-282575">
              <a:buFont typeface="Wingdings 2" pitchFamily="18" charset="2"/>
              <a:buChar char=""/>
            </a:pPr>
            <a:r>
              <a:rPr lang="en-US" altLang="en-US" sz="2400" smtClean="0"/>
              <a:t>Accepts text information in e-mail address format</a:t>
            </a:r>
            <a:br>
              <a:rPr lang="en-US" altLang="en-US" sz="2400" smtClean="0"/>
            </a:br>
            <a:endParaRPr lang="en-US" altLang="en-US" sz="1600" smtClean="0"/>
          </a:p>
          <a:p>
            <a:pPr marL="365125" indent="-282575">
              <a:buFont typeface="Wingdings 2" pitchFamily="18" charset="2"/>
              <a:buChar char=""/>
            </a:pPr>
            <a:r>
              <a:rPr lang="en-US" altLang="en-US" smtClean="0"/>
              <a:t>Common Attributes: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type=“email”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name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id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size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maxlength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value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placeholder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required</a:t>
            </a:r>
          </a:p>
        </p:txBody>
      </p:sp>
      <p:sp>
        <p:nvSpPr>
          <p:cNvPr id="5427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40763" y="6556375"/>
            <a:ext cx="50323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bIns="45720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238978D-3C12-4D3B-8A83-17002B5EC554}" type="slidenum">
              <a:rPr lang="en-US" altLang="en-US" sz="1200" smtClean="0"/>
              <a:pPr/>
              <a:t>42</a:t>
            </a:fld>
            <a:endParaRPr lang="en-US" altLang="en-US" sz="1200" smtClean="0"/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54278" name="Picture 6" descr="Figure10.2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971800"/>
            <a:ext cx="37623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274638"/>
            <a:ext cx="7772400" cy="639762"/>
          </a:xfrm>
        </p:spPr>
        <p:txBody>
          <a:bodyPr>
            <a:normAutofit fontScale="90000"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HTML5: URL Text Box</a:t>
            </a:r>
            <a:br>
              <a:rPr lang="en-US" dirty="0" smtClean="0">
                <a:solidFill>
                  <a:schemeClr val="tx2">
                    <a:satMod val="130000"/>
                  </a:schemeClr>
                </a:solidFill>
              </a:rPr>
            </a:br>
            <a:endParaRPr lang="en-US" dirty="0" smtClean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609600"/>
            <a:ext cx="6586538" cy="3886200"/>
          </a:xfrm>
        </p:spPr>
        <p:txBody>
          <a:bodyPr/>
          <a:lstStyle/>
          <a:p>
            <a:pPr marL="365125" indent="-282575">
              <a:buFont typeface="Wingdings 2" pitchFamily="18" charset="2"/>
              <a:buChar char=""/>
            </a:pPr>
            <a:r>
              <a:rPr lang="en-US" altLang="en-US" sz="2400" smtClean="0"/>
              <a:t>&lt;input&gt;</a:t>
            </a:r>
          </a:p>
          <a:p>
            <a:pPr marL="365125" indent="-282575">
              <a:buFont typeface="Wingdings 2" pitchFamily="18" charset="2"/>
              <a:buChar char=""/>
            </a:pPr>
            <a:r>
              <a:rPr lang="en-US" altLang="en-US" sz="2400" smtClean="0"/>
              <a:t>Accepts text information in URL format</a:t>
            </a:r>
            <a:br>
              <a:rPr lang="en-US" altLang="en-US" sz="2400" smtClean="0"/>
            </a:br>
            <a:endParaRPr lang="en-US" altLang="en-US" sz="1600" smtClean="0"/>
          </a:p>
          <a:p>
            <a:pPr marL="365125" indent="-282575">
              <a:buFont typeface="Wingdings 2" pitchFamily="18" charset="2"/>
              <a:buChar char=""/>
            </a:pPr>
            <a:r>
              <a:rPr lang="en-US" altLang="en-US" sz="2400" smtClean="0"/>
              <a:t>Common Attributes: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type=“url”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name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id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size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maxlength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value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placeholder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required</a:t>
            </a:r>
          </a:p>
        </p:txBody>
      </p:sp>
      <p:sp>
        <p:nvSpPr>
          <p:cNvPr id="55300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40763" y="6556375"/>
            <a:ext cx="50323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bIns="45720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43E6A0D-B6E6-40C3-9A1C-6B369883D20B}" type="slidenum">
              <a:rPr lang="en-US" altLang="en-US" sz="1200" smtClean="0"/>
              <a:pPr/>
              <a:t>43</a:t>
            </a:fld>
            <a:endParaRPr lang="en-US" altLang="en-US" sz="1200" smtClean="0"/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55302" name="Picture 6" descr="Figure10.23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971800"/>
            <a:ext cx="368617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763000" cy="1143000"/>
          </a:xfrm>
        </p:spPr>
        <p:txBody>
          <a:bodyPr>
            <a:normAutofit fontScale="90000"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HTML5: Telephone Number Text Box</a:t>
            </a:r>
            <a:br>
              <a:rPr lang="en-US" dirty="0" smtClean="0">
                <a:solidFill>
                  <a:schemeClr val="tx2">
                    <a:satMod val="130000"/>
                  </a:schemeClr>
                </a:solidFill>
              </a:rPr>
            </a:br>
            <a:endParaRPr lang="en-US" dirty="0" smtClean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752600" y="762000"/>
            <a:ext cx="7391400" cy="3886200"/>
          </a:xfrm>
        </p:spPr>
        <p:txBody>
          <a:bodyPr/>
          <a:lstStyle/>
          <a:p>
            <a:pPr marL="365125" indent="-282575">
              <a:buFont typeface="Wingdings 2" pitchFamily="18" charset="2"/>
              <a:buChar char=""/>
            </a:pPr>
            <a:r>
              <a:rPr lang="en-US" altLang="en-US" sz="2400" smtClean="0"/>
              <a:t>&lt;input&gt;</a:t>
            </a:r>
          </a:p>
          <a:p>
            <a:pPr marL="365125" indent="-282575">
              <a:buFont typeface="Wingdings 2" pitchFamily="18" charset="2"/>
              <a:buChar char=""/>
            </a:pPr>
            <a:r>
              <a:rPr lang="en-US" altLang="en-US" sz="2400" smtClean="0"/>
              <a:t>Accepts text information in telephone number format</a:t>
            </a:r>
            <a:br>
              <a:rPr lang="en-US" altLang="en-US" sz="2400" smtClean="0"/>
            </a:br>
            <a:endParaRPr lang="en-US" altLang="en-US" sz="1600" smtClean="0"/>
          </a:p>
          <a:p>
            <a:pPr marL="365125" indent="-282575">
              <a:buFont typeface="Wingdings 2" pitchFamily="18" charset="2"/>
              <a:buChar char=""/>
            </a:pPr>
            <a:r>
              <a:rPr lang="en-US" altLang="en-US" sz="2400" smtClean="0"/>
              <a:t>Common Attributes: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type=“tel”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name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id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size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maxlength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value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placeholder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required</a:t>
            </a:r>
          </a:p>
        </p:txBody>
      </p:sp>
      <p:sp>
        <p:nvSpPr>
          <p:cNvPr id="56324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40763" y="6556375"/>
            <a:ext cx="50323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bIns="45720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8FBDDA2-FB25-46FF-B010-3792A68B39C6}" type="slidenum">
              <a:rPr lang="en-US" altLang="en-US" sz="1200" smtClean="0"/>
              <a:pPr/>
              <a:t>44</a:t>
            </a:fld>
            <a:endParaRPr lang="en-US" altLang="en-US" sz="1200" smtClean="0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17463"/>
            <a:ext cx="7772400" cy="1143000"/>
          </a:xfrm>
        </p:spPr>
        <p:txBody>
          <a:bodyPr>
            <a:normAutofit fontScale="90000"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HTML5: Search Text Box</a:t>
            </a:r>
            <a:br>
              <a:rPr lang="en-US" dirty="0" smtClean="0">
                <a:solidFill>
                  <a:schemeClr val="tx2">
                    <a:satMod val="130000"/>
                  </a:schemeClr>
                </a:solidFill>
              </a:rPr>
            </a:br>
            <a:endParaRPr lang="en-US" dirty="0" smtClean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752600" y="838200"/>
            <a:ext cx="6586538" cy="3886200"/>
          </a:xfrm>
        </p:spPr>
        <p:txBody>
          <a:bodyPr/>
          <a:lstStyle/>
          <a:p>
            <a:pPr marL="365125" indent="-282575">
              <a:buFont typeface="Wingdings 2" pitchFamily="18" charset="2"/>
              <a:buChar char=""/>
            </a:pPr>
            <a:r>
              <a:rPr lang="en-US" altLang="en-US" sz="2400" smtClean="0"/>
              <a:t>&lt;input&gt;</a:t>
            </a:r>
          </a:p>
          <a:p>
            <a:pPr marL="365125" indent="-282575">
              <a:buFont typeface="Wingdings 2" pitchFamily="18" charset="2"/>
              <a:buChar char=""/>
            </a:pPr>
            <a:r>
              <a:rPr lang="en-US" altLang="en-US" sz="2400" smtClean="0"/>
              <a:t>Accepts search  terms</a:t>
            </a:r>
            <a:endParaRPr lang="en-US" altLang="en-US" sz="1600" smtClean="0"/>
          </a:p>
          <a:p>
            <a:pPr marL="365125" indent="-282575">
              <a:buFont typeface="Wingdings 2" pitchFamily="18" charset="2"/>
              <a:buChar char=""/>
            </a:pPr>
            <a:r>
              <a:rPr lang="en-US" altLang="en-US" sz="2400" smtClean="0"/>
              <a:t>Common Attributes: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type=“search”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name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id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size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maxlength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value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placeholder</a:t>
            </a:r>
          </a:p>
          <a:p>
            <a:pPr marL="639763" lvl="1" indent="-236538">
              <a:buFont typeface="Verdana" pitchFamily="34" charset="0"/>
              <a:buChar char="◦"/>
            </a:pPr>
            <a:r>
              <a:rPr lang="en-US" altLang="en-US" sz="2000" smtClean="0"/>
              <a:t>required</a:t>
            </a:r>
          </a:p>
        </p:txBody>
      </p:sp>
      <p:sp>
        <p:nvSpPr>
          <p:cNvPr id="57348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40763" y="6556375"/>
            <a:ext cx="50323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bIns="45720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FFFF754-5767-4FAD-82AD-763D2E7A1AE9}" type="slidenum">
              <a:rPr lang="en-US" altLang="en-US" sz="1200" smtClean="0"/>
              <a:pPr/>
              <a:t>45</a:t>
            </a:fld>
            <a:endParaRPr lang="en-US" altLang="en-US" sz="1200" smtClean="0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-36513"/>
            <a:ext cx="7772400" cy="1143001"/>
          </a:xfrm>
        </p:spPr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HTML5: Datalist Control  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33400" y="877888"/>
            <a:ext cx="6586538" cy="4837112"/>
          </a:xfrm>
          <a:solidFill>
            <a:schemeClr val="accent1">
              <a:lumMod val="20000"/>
              <a:lumOff val="80000"/>
              <a:alpha val="73000"/>
            </a:schemeClr>
          </a:solidFill>
        </p:spPr>
        <p:txBody>
          <a:bodyPr/>
          <a:lstStyle/>
          <a:p>
            <a:pPr>
              <a:buFont typeface="Wingdings 2" pitchFamily="18" charset="2"/>
              <a:buNone/>
              <a:defRPr/>
            </a:pP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&lt;label for="color"&gt;Favorite Color:&lt;/label&gt; </a:t>
            </a:r>
            <a:b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&lt;input type="text" name="color" id="color" list="colors" &gt;</a:t>
            </a:r>
          </a:p>
          <a:p>
            <a:pPr>
              <a:buFont typeface="Wingdings 2" pitchFamily="18" charset="2"/>
              <a:buNone/>
              <a:defRPr/>
            </a:pP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&lt;datalist id="colors"&gt;</a:t>
            </a:r>
          </a:p>
          <a:p>
            <a:pPr>
              <a:buFont typeface="Wingdings 2" pitchFamily="18" charset="2"/>
              <a:buNone/>
              <a:defRPr/>
            </a:pP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&lt;option value="red"&gt;</a:t>
            </a:r>
          </a:p>
          <a:p>
            <a:pPr>
              <a:buFont typeface="Wingdings 2" pitchFamily="18" charset="2"/>
              <a:buNone/>
              <a:defRPr/>
            </a:pP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&lt;option value="green"&gt;</a:t>
            </a:r>
          </a:p>
          <a:p>
            <a:pPr>
              <a:buFont typeface="Wingdings 2" pitchFamily="18" charset="2"/>
              <a:buNone/>
              <a:defRPr/>
            </a:pP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&lt;option value="blue"&gt;</a:t>
            </a:r>
          </a:p>
          <a:p>
            <a:pPr>
              <a:buFont typeface="Wingdings 2" pitchFamily="18" charset="2"/>
              <a:buNone/>
              <a:defRPr/>
            </a:pP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&lt;option value="yellow"&gt;</a:t>
            </a:r>
          </a:p>
          <a:p>
            <a:pPr>
              <a:buFont typeface="Wingdings 2" pitchFamily="18" charset="2"/>
              <a:buNone/>
              <a:defRPr/>
            </a:pP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&lt;option value="pink"&gt;</a:t>
            </a:r>
          </a:p>
          <a:p>
            <a:pPr>
              <a:buFont typeface="Wingdings 2" pitchFamily="18" charset="2"/>
              <a:buNone/>
              <a:defRPr/>
            </a:pP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&lt;option value="black"&gt;</a:t>
            </a:r>
          </a:p>
          <a:p>
            <a:pPr>
              <a:buFont typeface="Wingdings 2" pitchFamily="18" charset="2"/>
              <a:buNone/>
              <a:defRPr/>
            </a:pP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&lt;/datalist&gt;</a:t>
            </a:r>
          </a:p>
        </p:txBody>
      </p:sp>
      <p:sp>
        <p:nvSpPr>
          <p:cNvPr id="58372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40763" y="6556375"/>
            <a:ext cx="50323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bIns="45720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737B68C-C8C1-4693-A440-5CD66199E235}" type="slidenum">
              <a:rPr lang="en-US" altLang="en-US" sz="1200" smtClean="0"/>
              <a:pPr/>
              <a:t>46</a:t>
            </a:fld>
            <a:endParaRPr lang="en-US" altLang="en-US" sz="1200" smtClean="0"/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37894" name="Picture 5" descr="Figure10.24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3581400"/>
            <a:ext cx="3614738" cy="22939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28575"/>
            <a:ext cx="7772400" cy="1143000"/>
          </a:xfrm>
        </p:spPr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HTML5: Slider Control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28600" y="1333500"/>
            <a:ext cx="8763000" cy="3886200"/>
          </a:xfrm>
        </p:spPr>
        <p:txBody>
          <a:bodyPr/>
          <a:lstStyle/>
          <a:p>
            <a:pPr>
              <a:buFont typeface="Wingdings 2" pitchFamily="18" charset="2"/>
              <a:buNone/>
            </a:pPr>
            <a:r>
              <a:rPr lang="en-US" altLang="en-US" sz="2400" smtClean="0">
                <a:latin typeface="Times New Roman" pitchFamily="18" charset="0"/>
                <a:cs typeface="Times New Roman" pitchFamily="18" charset="0"/>
              </a:rPr>
              <a:t>&lt;label for="myChoice"&gt;</a:t>
            </a:r>
          </a:p>
          <a:p>
            <a:pPr>
              <a:buFont typeface="Wingdings 2" pitchFamily="18" charset="2"/>
              <a:buNone/>
            </a:pPr>
            <a:r>
              <a:rPr lang="en-US" altLang="en-US" sz="2400" smtClean="0">
                <a:latin typeface="Times New Roman" pitchFamily="18" charset="0"/>
                <a:cs typeface="Times New Roman" pitchFamily="18" charset="0"/>
              </a:rPr>
              <a:t>Choose a number between 1 and 100:&lt;/label&gt;&lt;br&gt;</a:t>
            </a:r>
          </a:p>
          <a:p>
            <a:pPr>
              <a:buFont typeface="Wingdings 2" pitchFamily="18" charset="2"/>
              <a:buNone/>
            </a:pPr>
            <a:r>
              <a:rPr lang="en-US" altLang="en-US" sz="2400" smtClean="0">
                <a:latin typeface="Times New Roman" pitchFamily="18" charset="0"/>
                <a:cs typeface="Times New Roman" pitchFamily="18" charset="0"/>
              </a:rPr>
              <a:t>Low &lt;input type="range" name="myChoice" id="myChoice"&gt; High</a:t>
            </a:r>
          </a:p>
        </p:txBody>
      </p:sp>
      <p:sp>
        <p:nvSpPr>
          <p:cNvPr id="5939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40763" y="6556375"/>
            <a:ext cx="50323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bIns="45720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0B61A47-B32B-4EA8-9610-144D197F1EB5}" type="slidenum">
              <a:rPr lang="en-US" altLang="en-US" sz="1200" smtClean="0"/>
              <a:pPr/>
              <a:t>47</a:t>
            </a:fld>
            <a:endParaRPr lang="en-US" altLang="en-US" sz="1200" smtClean="0"/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38918" name="Picture 6" descr="Figure10.27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3090863"/>
            <a:ext cx="3048000" cy="230663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76200"/>
            <a:ext cx="7772400" cy="1143000"/>
          </a:xfrm>
        </p:spPr>
        <p:txBody>
          <a:bodyPr>
            <a:normAutofit fontScale="90000"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HTML5: Spinner Control</a:t>
            </a:r>
            <a:br>
              <a:rPr lang="en-US" dirty="0" smtClean="0">
                <a:solidFill>
                  <a:schemeClr val="tx2">
                    <a:satMod val="130000"/>
                  </a:schemeClr>
                </a:solidFill>
              </a:rPr>
            </a:br>
            <a:endParaRPr lang="en-US" dirty="0" smtClean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12725" y="1295400"/>
            <a:ext cx="8991600" cy="3276600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Wingdings 2" pitchFamily="18" charset="2"/>
              <a:buNone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&lt;label for="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myChoice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"&gt;Choose a number between 1 and 10:&lt;/label&gt;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&lt;input type="number"  name="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myChoice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"  id="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myChoice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pPr>
              <a:buFont typeface="Wingdings 2" pitchFamily="18" charset="2"/>
              <a:buNone/>
              <a:defRPr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min="1" max="10"&gt; </a:t>
            </a:r>
          </a:p>
        </p:txBody>
      </p:sp>
      <p:sp>
        <p:nvSpPr>
          <p:cNvPr id="60420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40763" y="6556375"/>
            <a:ext cx="50323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bIns="45720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3E4797D-2902-487A-9DDA-2AEAEF47A365}" type="slidenum">
              <a:rPr lang="en-US" altLang="en-US" sz="1200" smtClean="0"/>
              <a:pPr/>
              <a:t>48</a:t>
            </a:fld>
            <a:endParaRPr lang="en-US" altLang="en-US" sz="1200" smtClean="0"/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60422" name="Picture 7" descr="Figure10.29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090863"/>
            <a:ext cx="3581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62025" y="73025"/>
            <a:ext cx="7772400" cy="1143000"/>
          </a:xfrm>
        </p:spPr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HTML5: Calendar Control  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52400" y="1295400"/>
            <a:ext cx="8763000" cy="3276600"/>
          </a:xfrm>
        </p:spPr>
        <p:txBody>
          <a:bodyPr/>
          <a:lstStyle/>
          <a:p>
            <a:pPr>
              <a:buFont typeface="Wingdings 2" pitchFamily="18" charset="2"/>
              <a:buNone/>
            </a:pPr>
            <a:r>
              <a:rPr lang="en-US" altLang="en-US" sz="2400" smtClean="0">
                <a:latin typeface="Times New Roman" pitchFamily="18" charset="0"/>
                <a:cs typeface="Times New Roman" pitchFamily="18" charset="0"/>
              </a:rPr>
              <a:t>    &lt;label for="myDate"&gt;Choose a Date&lt;/label&gt;</a:t>
            </a:r>
            <a:br>
              <a:rPr lang="en-US" altLang="en-US" sz="240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2400" smtClean="0">
                <a:latin typeface="Times New Roman" pitchFamily="18" charset="0"/>
                <a:cs typeface="Times New Roman" pitchFamily="18" charset="0"/>
              </a:rPr>
              <a:t>&lt;input type="date" name="myDate" id="myDate"&gt; </a:t>
            </a:r>
          </a:p>
        </p:txBody>
      </p:sp>
      <p:sp>
        <p:nvSpPr>
          <p:cNvPr id="61444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40763" y="6556375"/>
            <a:ext cx="50323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bIns="45720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338129D-1129-47EE-B3EE-FEEF2DE3C3C1}" type="slidenum">
              <a:rPr lang="en-US" altLang="en-US" sz="1200" smtClean="0"/>
              <a:pPr/>
              <a:t>49</a:t>
            </a:fld>
            <a:endParaRPr lang="en-US" altLang="en-US" sz="1200" smtClean="0"/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40966" name="Picture 8" descr="Figure10.30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62313" y="2667000"/>
            <a:ext cx="3429000" cy="23717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92088"/>
            <a:ext cx="9034463" cy="874712"/>
          </a:xfrm>
        </p:spPr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smtClean="0">
                <a:solidFill>
                  <a:schemeClr val="tx2">
                    <a:satMod val="130000"/>
                  </a:schemeClr>
                </a:solidFill>
              </a:rPr>
              <a:t>Two Components of Using Forms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28800" y="1447800"/>
            <a:ext cx="6172200" cy="4191000"/>
          </a:xfrm>
        </p:spPr>
        <p:txBody>
          <a:bodyPr>
            <a:normAutofit/>
          </a:bodyPr>
          <a:lstStyle/>
          <a:p>
            <a:pPr marL="514350" indent="-514350"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800" dirty="0" smtClean="0">
                <a:cs typeface="Times New Roman" pitchFamily="18" charset="0"/>
              </a:rPr>
              <a:t>1.  The HTML form</a:t>
            </a:r>
          </a:p>
          <a:p>
            <a:pPr marL="914400" lvl="1" indent="-514350"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400" dirty="0" smtClean="0">
                <a:cs typeface="Times New Roman" pitchFamily="18" charset="0"/>
              </a:rPr>
              <a:t>  -- the web page user interface </a:t>
            </a:r>
            <a:r>
              <a:rPr lang="en-US" sz="800" dirty="0" smtClean="0">
                <a:cs typeface="Times New Roman" pitchFamily="18" charset="0"/>
              </a:rPr>
              <a:t/>
            </a:r>
            <a:br>
              <a:rPr lang="en-US" sz="800" dirty="0" smtClean="0">
                <a:cs typeface="Times New Roman" pitchFamily="18" charset="0"/>
              </a:rPr>
            </a:br>
            <a:endParaRPr lang="en-US" sz="800" dirty="0" smtClean="0">
              <a:cs typeface="Times New Roman" pitchFamily="18" charset="0"/>
            </a:endParaRPr>
          </a:p>
          <a:p>
            <a:pPr marL="365760" indent="-283464"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sz="2800" dirty="0" smtClean="0">
                <a:cs typeface="Times New Roman" pitchFamily="18" charset="0"/>
              </a:rPr>
              <a:t>and </a:t>
            </a:r>
            <a:r>
              <a:rPr lang="en-US" sz="800" dirty="0" smtClean="0">
                <a:cs typeface="Times New Roman" pitchFamily="18" charset="0"/>
              </a:rPr>
              <a:t/>
            </a:r>
            <a:br>
              <a:rPr lang="en-US" sz="800" dirty="0" smtClean="0">
                <a:cs typeface="Times New Roman" pitchFamily="18" charset="0"/>
              </a:rPr>
            </a:br>
            <a:endParaRPr lang="en-US" sz="800" dirty="0" smtClean="0">
              <a:cs typeface="Times New Roman" pitchFamily="18" charset="0"/>
            </a:endParaRPr>
          </a:p>
          <a:p>
            <a:pPr marL="365760" indent="-283464"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sz="2800" dirty="0" smtClean="0">
                <a:cs typeface="Times New Roman" pitchFamily="18" charset="0"/>
              </a:rPr>
              <a:t>2.  The server-side processing</a:t>
            </a:r>
            <a:r>
              <a:rPr lang="en-US" sz="800" dirty="0" smtClean="0">
                <a:cs typeface="Times New Roman" pitchFamily="18" charset="0"/>
              </a:rPr>
              <a:t/>
            </a:r>
            <a:br>
              <a:rPr lang="en-US" sz="800" dirty="0" smtClean="0">
                <a:cs typeface="Times New Roman" pitchFamily="18" charset="0"/>
              </a:rPr>
            </a:br>
            <a:endParaRPr lang="en-US" sz="800" dirty="0" smtClean="0">
              <a:cs typeface="Times New Roman" pitchFamily="18" charset="0"/>
            </a:endParaRPr>
          </a:p>
          <a:p>
            <a:pPr marL="640080" lvl="1" indent="-237744"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sz="800" dirty="0" smtClean="0">
                <a:cs typeface="Times New Roman" pitchFamily="18" charset="0"/>
              </a:rPr>
              <a:t>	</a:t>
            </a:r>
            <a:br>
              <a:rPr lang="en-US" sz="800" dirty="0" smtClean="0">
                <a:cs typeface="Times New Roman" pitchFamily="18" charset="0"/>
              </a:rPr>
            </a:br>
            <a:r>
              <a:rPr lang="en-US" sz="800" dirty="0" smtClean="0">
                <a:cs typeface="Times New Roman" pitchFamily="18" charset="0"/>
              </a:rPr>
              <a:t/>
            </a:r>
            <a:br>
              <a:rPr lang="en-US" sz="800" dirty="0" smtClean="0">
                <a:cs typeface="Times New Roman" pitchFamily="18" charset="0"/>
              </a:rPr>
            </a:br>
            <a:r>
              <a:rPr lang="en-US" sz="2400" dirty="0" smtClean="0">
                <a:cs typeface="Times New Roman" pitchFamily="18" charset="0"/>
              </a:rPr>
              <a:t>Server-side processing works with the form data and sends e-mail, writes to a text file, updates a database, or performs some other type of processing on the server.</a:t>
            </a:r>
          </a:p>
        </p:txBody>
      </p:sp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7351406B-B1ED-49AF-A756-763B0015667C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5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Practice with an HTML5 Form</a:t>
            </a:r>
            <a:endParaRPr lang="en-US" dirty="0"/>
          </a:p>
        </p:txBody>
      </p:sp>
      <p:sp>
        <p:nvSpPr>
          <p:cNvPr id="62467" name="Content Placeholder 2"/>
          <p:cNvSpPr>
            <a:spLocks noGrp="1"/>
          </p:cNvSpPr>
          <p:nvPr>
            <p:ph idx="4294967295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r>
              <a:rPr lang="en-US" altLang="en-US" smtClean="0"/>
              <a:t>The form display and functioning varies with browser support.</a:t>
            </a: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640763" y="6556375"/>
            <a:ext cx="50323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bIns="45720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BFC38D1-8C92-44EF-947E-E1CEF32724C5}" type="slidenum">
              <a:rPr lang="en-US" altLang="en-US" sz="1200" smtClean="0"/>
              <a:pPr/>
              <a:t>50</a:t>
            </a:fld>
            <a:endParaRPr lang="en-US" altLang="en-US" sz="1200" smtClean="0"/>
          </a:p>
        </p:txBody>
      </p:sp>
      <p:pic>
        <p:nvPicPr>
          <p:cNvPr id="62469" name="Picture 4" descr="Figure10.3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76600"/>
            <a:ext cx="3709988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6" descr="Figure10.3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200400"/>
            <a:ext cx="387032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33600" y="228600"/>
            <a:ext cx="6400800" cy="769938"/>
          </a:xfrm>
        </p:spPr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smtClean="0">
                <a:solidFill>
                  <a:schemeClr val="tx2">
                    <a:satMod val="130000"/>
                  </a:schemeClr>
                </a:solidFill>
              </a:rPr>
              <a:t>Summary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85800" y="1143000"/>
            <a:ext cx="7880350" cy="4572000"/>
          </a:xfrm>
        </p:spPr>
        <p:txBody>
          <a:bodyPr/>
          <a:lstStyle/>
          <a:p>
            <a:r>
              <a:rPr lang="en-US" altLang="en-US" sz="2800" smtClean="0">
                <a:cs typeface="Times New Roman" pitchFamily="18" charset="0"/>
              </a:rPr>
              <a:t>This section introduced the use of forms on web pages. </a:t>
            </a:r>
          </a:p>
          <a:p>
            <a:r>
              <a:rPr lang="en-US" altLang="en-US" sz="2800" smtClean="0">
                <a:cs typeface="Times New Roman" pitchFamily="18" charset="0"/>
              </a:rPr>
              <a:t>You learned about how to configure form elements and provide for accessibility. </a:t>
            </a:r>
          </a:p>
          <a:p>
            <a:r>
              <a:rPr lang="en-US" altLang="en-US" sz="2800" smtClean="0">
                <a:cs typeface="Times New Roman" pitchFamily="18" charset="0"/>
              </a:rPr>
              <a:t>You also learned how to configure a form to access server-side processing. </a:t>
            </a:r>
          </a:p>
          <a:p>
            <a:r>
              <a:rPr lang="en-US" altLang="en-US" sz="2800" smtClean="0">
                <a:cs typeface="Times New Roman" pitchFamily="18" charset="0"/>
              </a:rPr>
              <a:t>In addition, you learned about new HTML5 form controls. </a:t>
            </a:r>
          </a:p>
        </p:txBody>
      </p:sp>
      <p:sp>
        <p:nvSpPr>
          <p:cNvPr id="63492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40763" y="6556375"/>
            <a:ext cx="50323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bIns="45720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DD51B55-98B0-4D8C-8EE8-AE485094A678}" type="slidenum">
              <a:rPr lang="en-US" altLang="en-US" sz="1200" smtClean="0"/>
              <a:pPr/>
              <a:t>51</a:t>
            </a:fld>
            <a:endParaRPr lang="en-US" altLang="en-US" sz="12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7575" y="0"/>
            <a:ext cx="8229600" cy="762000"/>
          </a:xfrm>
        </p:spPr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HTML Using Forms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52400" y="457200"/>
            <a:ext cx="8229600" cy="541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&lt;form&gt;</a:t>
            </a:r>
            <a:endParaRPr lang="en-US" altLang="en-US" smtClean="0"/>
          </a:p>
          <a:p>
            <a:pPr lvl="1">
              <a:lnSpc>
                <a:spcPct val="90000"/>
              </a:lnSpc>
            </a:pPr>
            <a:r>
              <a:rPr lang="en-US" altLang="en-US" sz="1800" smtClean="0"/>
              <a:t>Contains the form elements on a web page</a:t>
            </a:r>
          </a:p>
          <a:p>
            <a:pPr lvl="1">
              <a:lnSpc>
                <a:spcPct val="90000"/>
              </a:lnSpc>
            </a:pPr>
            <a:r>
              <a:rPr lang="en-US" altLang="en-US" sz="1800" smtClean="0"/>
              <a:t>Container tag 	</a:t>
            </a:r>
          </a:p>
          <a:p>
            <a:pPr>
              <a:lnSpc>
                <a:spcPct val="90000"/>
              </a:lnSpc>
            </a:pP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&lt;input&gt;</a:t>
            </a:r>
            <a:endParaRPr lang="en-US" altLang="en-US" smtClean="0"/>
          </a:p>
          <a:p>
            <a:pPr lvl="1">
              <a:lnSpc>
                <a:spcPct val="90000"/>
              </a:lnSpc>
            </a:pPr>
            <a:r>
              <a:rPr lang="en-US" altLang="en-US" sz="1800" smtClean="0"/>
              <a:t>Configures a variety of form elements including text boxes, radio buttons, check boxes, and buttons</a:t>
            </a:r>
          </a:p>
          <a:p>
            <a:pPr lvl="1">
              <a:lnSpc>
                <a:spcPct val="90000"/>
              </a:lnSpc>
            </a:pPr>
            <a:r>
              <a:rPr lang="en-US" altLang="en-US" sz="1800" smtClean="0"/>
              <a:t>Stand alone tag</a:t>
            </a:r>
          </a:p>
          <a:p>
            <a:pPr>
              <a:lnSpc>
                <a:spcPct val="90000"/>
              </a:lnSpc>
            </a:pP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&lt;textarea&gt;</a:t>
            </a:r>
            <a:endParaRPr lang="en-US" altLang="en-US" smtClean="0"/>
          </a:p>
          <a:p>
            <a:pPr lvl="1">
              <a:lnSpc>
                <a:spcPct val="90000"/>
              </a:lnSpc>
            </a:pPr>
            <a:r>
              <a:rPr lang="en-US" altLang="en-US" sz="1800" smtClean="0"/>
              <a:t>Configures a scrolling text box</a:t>
            </a:r>
          </a:p>
          <a:p>
            <a:pPr lvl="1">
              <a:lnSpc>
                <a:spcPct val="90000"/>
              </a:lnSpc>
            </a:pPr>
            <a:r>
              <a:rPr lang="en-US" altLang="en-US" sz="1800" smtClean="0"/>
              <a:t>Container tag</a:t>
            </a:r>
          </a:p>
          <a:p>
            <a:pPr>
              <a:lnSpc>
                <a:spcPct val="90000"/>
              </a:lnSpc>
            </a:pP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&lt;select&gt; </a:t>
            </a:r>
            <a:endParaRPr lang="en-US" altLang="en-US" smtClean="0"/>
          </a:p>
          <a:p>
            <a:pPr lvl="1">
              <a:lnSpc>
                <a:spcPct val="90000"/>
              </a:lnSpc>
            </a:pPr>
            <a:r>
              <a:rPr lang="en-US" altLang="en-US" sz="1800" smtClean="0"/>
              <a:t>Configures  a select box (drop down list)</a:t>
            </a:r>
          </a:p>
          <a:p>
            <a:pPr lvl="1">
              <a:lnSpc>
                <a:spcPct val="90000"/>
              </a:lnSpc>
            </a:pPr>
            <a:r>
              <a:rPr lang="en-US" altLang="en-US" sz="1800" smtClean="0"/>
              <a:t>Container tag</a:t>
            </a:r>
          </a:p>
          <a:p>
            <a:pPr>
              <a:lnSpc>
                <a:spcPct val="90000"/>
              </a:lnSpc>
            </a:pP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&lt;option&gt; </a:t>
            </a:r>
            <a:endParaRPr lang="en-US" altLang="en-US" smtClean="0"/>
          </a:p>
          <a:p>
            <a:pPr lvl="1">
              <a:lnSpc>
                <a:spcPct val="90000"/>
              </a:lnSpc>
            </a:pPr>
            <a:r>
              <a:rPr lang="en-US" altLang="en-US" sz="1800" smtClean="0"/>
              <a:t>Configures an option in the select box</a:t>
            </a:r>
          </a:p>
          <a:p>
            <a:pPr lvl="1">
              <a:lnSpc>
                <a:spcPct val="90000"/>
              </a:lnSpc>
            </a:pPr>
            <a:r>
              <a:rPr lang="en-US" altLang="en-US" sz="1800" smtClean="0"/>
              <a:t>Container tag</a:t>
            </a:r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640763" y="6556375"/>
            <a:ext cx="50323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bIns="45720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0B4878C-96FC-43C1-9960-C2EF6297712A}" type="slidenum">
              <a:rPr lang="en-US" altLang="en-US" sz="1200" smtClean="0"/>
              <a:pPr/>
              <a:t>6</a:t>
            </a:fld>
            <a:endParaRPr lang="en-US" altLang="en-US" sz="12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Sample Form HTML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81000" y="1600200"/>
            <a:ext cx="8458200" cy="175260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pPr marL="365760" indent="-283464" fontAlgn="auto">
              <a:spcAft>
                <a:spcPts val="0"/>
              </a:spcAft>
              <a:buFontTx/>
              <a:buNone/>
              <a:defRPr/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&lt;form&gt; </a:t>
            </a:r>
            <a:endParaRPr lang="en-US" b="1" dirty="0" smtClean="0">
              <a:solidFill>
                <a:schemeClr val="bg2">
                  <a:lumMod val="75000"/>
                </a:schemeClr>
              </a:solidFill>
              <a:cs typeface="Times New Roman" pitchFamily="18" charset="0"/>
            </a:endParaRPr>
          </a:p>
          <a:p>
            <a:pPr marL="0" indent="0" fontAlgn="auto">
              <a:spcAft>
                <a:spcPts val="0"/>
              </a:spcAft>
              <a:buFontTx/>
              <a:buNone/>
              <a:defRPr/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E-mail: &lt;input type="text" name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="email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"  id=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"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email"&gt;&lt;</a:t>
            </a:r>
            <a:r>
              <a:rPr lang="en-US" b="1" dirty="0" err="1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br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cs typeface="Times New Roman" pitchFamily="18" charset="0"/>
              </a:rPr>
              <a:t/>
            </a:r>
            <a:br>
              <a:rPr lang="en-US" b="1" dirty="0">
                <a:solidFill>
                  <a:schemeClr val="bg2">
                    <a:lumMod val="75000"/>
                  </a:schemeClr>
                </a:solidFill>
                <a:cs typeface="Times New Roman" pitchFamily="18" charset="0"/>
              </a:rPr>
            </a:b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cs typeface="Times New Roman" pitchFamily="18" charset="0"/>
              </a:rPr>
              <a:t>    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&lt;input type="submit"&gt;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b="1" dirty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&lt;input type=“reset"&gt; </a:t>
            </a:r>
          </a:p>
          <a:p>
            <a:pPr marL="365760" indent="-283464" fontAlgn="auto">
              <a:spcAft>
                <a:spcPts val="0"/>
              </a:spcAft>
              <a:buFontTx/>
              <a:buNone/>
              <a:defRPr/>
            </a:pPr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&lt;/form&gt;</a:t>
            </a:r>
            <a:endParaRPr lang="en-US" b="1" dirty="0" smtClean="0">
              <a:solidFill>
                <a:schemeClr val="bg2">
                  <a:lumMod val="7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7288665C-B1DB-4AA7-9C92-BEC8AAB02752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7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437" name="Rectangle 6"/>
          <p:cNvSpPr>
            <a:spLocks noChangeArrowheads="1"/>
          </p:cNvSpPr>
          <p:nvPr/>
        </p:nvSpPr>
        <p:spPr bwMode="auto">
          <a:xfrm>
            <a:off x="3205163" y="2290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8438" name="Rectangle 8"/>
          <p:cNvSpPr>
            <a:spLocks noChangeArrowheads="1"/>
          </p:cNvSpPr>
          <p:nvPr/>
        </p:nvSpPr>
        <p:spPr bwMode="auto">
          <a:xfrm>
            <a:off x="1828800" y="1514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18439" name="Picture 3" descr="Figure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13" y="3657600"/>
            <a:ext cx="4351337" cy="29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-20638"/>
            <a:ext cx="7772400" cy="792163"/>
          </a:xfrm>
        </p:spPr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HTML form element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33388" y="838200"/>
            <a:ext cx="8686800" cy="5029200"/>
          </a:xfrm>
        </p:spPr>
        <p:txBody>
          <a:bodyPr/>
          <a:lstStyle/>
          <a:p>
            <a:pPr marL="365125" indent="-282575">
              <a:lnSpc>
                <a:spcPct val="90000"/>
              </a:lnSpc>
              <a:buFont typeface="Wingdings 2" pitchFamily="18" charset="2"/>
              <a:buChar char=""/>
            </a:pPr>
            <a:r>
              <a:rPr lang="en-US" altLang="en-US" sz="3200" smtClean="0"/>
              <a:t>The form element attributes:</a:t>
            </a:r>
          </a:p>
          <a:p>
            <a:pPr marL="639763" lvl="1" indent="-236538">
              <a:lnSpc>
                <a:spcPct val="90000"/>
              </a:lnSpc>
              <a:buFont typeface="Verdana" pitchFamily="34" charset="0"/>
              <a:buChar char="◦"/>
            </a:pPr>
            <a:r>
              <a:rPr lang="en-US" altLang="en-US" sz="2400" smtClean="0"/>
              <a:t>action</a:t>
            </a:r>
          </a:p>
          <a:p>
            <a:pPr marL="885825" lvl="2">
              <a:lnSpc>
                <a:spcPct val="90000"/>
              </a:lnSpc>
              <a:buFont typeface="Wingdings 2" pitchFamily="18" charset="2"/>
              <a:buChar char=""/>
            </a:pPr>
            <a:r>
              <a:rPr lang="en-US" altLang="en-US" sz="2000" smtClean="0"/>
              <a:t>Specifies the server-side program or script that will process your form data </a:t>
            </a:r>
          </a:p>
          <a:p>
            <a:pPr marL="639763" lvl="1" indent="-236538">
              <a:lnSpc>
                <a:spcPct val="90000"/>
              </a:lnSpc>
              <a:buFont typeface="Verdana" pitchFamily="34" charset="0"/>
              <a:buChar char="◦"/>
            </a:pPr>
            <a:r>
              <a:rPr lang="en-US" altLang="en-US" sz="2400" smtClean="0"/>
              <a:t>method</a:t>
            </a:r>
          </a:p>
          <a:p>
            <a:pPr marL="885825" lvl="2">
              <a:lnSpc>
                <a:spcPct val="90000"/>
              </a:lnSpc>
              <a:buFont typeface="Wingdings 2" pitchFamily="18" charset="2"/>
              <a:buChar char=""/>
            </a:pPr>
            <a:r>
              <a:rPr lang="en-US" altLang="en-US" sz="2000" smtClean="0"/>
              <a:t>get – default value, </a:t>
            </a:r>
            <a:br>
              <a:rPr lang="en-US" altLang="en-US" sz="2000" smtClean="0"/>
            </a:br>
            <a:r>
              <a:rPr lang="en-US" altLang="en-US" sz="2000" smtClean="0"/>
              <a:t>         form data passed in URL</a:t>
            </a:r>
          </a:p>
          <a:p>
            <a:pPr marL="885825" lvl="2">
              <a:lnSpc>
                <a:spcPct val="90000"/>
              </a:lnSpc>
              <a:buFont typeface="Wingdings 2" pitchFamily="18" charset="2"/>
              <a:buChar char=""/>
            </a:pPr>
            <a:r>
              <a:rPr lang="en-US" altLang="en-US" sz="2000" smtClean="0"/>
              <a:t>post – more secure, </a:t>
            </a:r>
            <a:br>
              <a:rPr lang="en-US" altLang="en-US" sz="2000" smtClean="0"/>
            </a:br>
            <a:r>
              <a:rPr lang="en-US" altLang="en-US" sz="2000" smtClean="0"/>
              <a:t>         form data passed in HTTP Entity Body</a:t>
            </a:r>
          </a:p>
          <a:p>
            <a:pPr marL="639763" lvl="1" indent="-236538">
              <a:lnSpc>
                <a:spcPct val="90000"/>
              </a:lnSpc>
              <a:buFont typeface="Verdana" pitchFamily="34" charset="0"/>
              <a:buChar char="◦"/>
            </a:pPr>
            <a:r>
              <a:rPr lang="en-US" altLang="en-US" sz="2400" smtClean="0"/>
              <a:t>name</a:t>
            </a:r>
          </a:p>
          <a:p>
            <a:pPr marL="885825" lvl="2">
              <a:lnSpc>
                <a:spcPct val="90000"/>
              </a:lnSpc>
              <a:buFont typeface="Wingdings 2" pitchFamily="18" charset="2"/>
              <a:buChar char=""/>
            </a:pPr>
            <a:r>
              <a:rPr lang="en-US" altLang="en-US" sz="2000" smtClean="0"/>
              <a:t>Identifies the form</a:t>
            </a:r>
          </a:p>
          <a:p>
            <a:pPr marL="639763" lvl="1" indent="-236538">
              <a:lnSpc>
                <a:spcPct val="90000"/>
              </a:lnSpc>
              <a:buFont typeface="Verdana" pitchFamily="34" charset="0"/>
              <a:buChar char="◦"/>
            </a:pPr>
            <a:r>
              <a:rPr lang="en-US" altLang="en-US" sz="2400" smtClean="0"/>
              <a:t>id</a:t>
            </a:r>
          </a:p>
          <a:p>
            <a:pPr marL="885825" lvl="2">
              <a:lnSpc>
                <a:spcPct val="90000"/>
              </a:lnSpc>
              <a:buFont typeface="Wingdings 2" pitchFamily="18" charset="2"/>
              <a:buChar char=""/>
            </a:pPr>
            <a:r>
              <a:rPr lang="en-US" altLang="en-US" sz="2000" smtClean="0"/>
              <a:t>Identifies the form</a:t>
            </a:r>
          </a:p>
          <a:p>
            <a:pPr marL="639763" lvl="1" indent="-236538">
              <a:lnSpc>
                <a:spcPct val="90000"/>
              </a:lnSpc>
              <a:buFont typeface="Wingdings" pitchFamily="2" charset="2"/>
              <a:buNone/>
            </a:pPr>
            <a:endParaRPr lang="en-US" altLang="en-US" smtClean="0"/>
          </a:p>
        </p:txBody>
      </p:sp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6A9F7C4B-42FE-495A-A4F7-1BB8EEE1A9EE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8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Input Text box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2000" y="1066800"/>
            <a:ext cx="6586538" cy="4191000"/>
          </a:xfrm>
        </p:spPr>
        <p:txBody>
          <a:bodyPr>
            <a:normAutofit fontScale="92500" lnSpcReduction="10000"/>
          </a:bodyPr>
          <a:lstStyle/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dirty="0" smtClean="0"/>
              <a:t>&lt;input&gt;</a:t>
            </a:r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dirty="0" smtClean="0"/>
              <a:t>Accepts text information</a:t>
            </a:r>
          </a:p>
          <a:p>
            <a:pPr marL="82296" indent="0" fontAlgn="auto">
              <a:spcAft>
                <a:spcPts val="0"/>
              </a:spcAft>
              <a:buFont typeface="Wingdings 3" pitchFamily="18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/>
              <a:t>Attributes:</a:t>
            </a:r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sz="2400" dirty="0" smtClean="0"/>
              <a:t>type=“text”</a:t>
            </a:r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sz="2400" dirty="0" smtClean="0"/>
              <a:t>name</a:t>
            </a:r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sz="2400" dirty="0" smtClean="0"/>
              <a:t>id</a:t>
            </a:r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sz="2400" dirty="0" smtClean="0"/>
              <a:t>size</a:t>
            </a:r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sz="2400" dirty="0" err="1" smtClean="0"/>
              <a:t>maxlength</a:t>
            </a:r>
            <a:endParaRPr lang="en-US" sz="2400" dirty="0" smtClean="0"/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sz="2400" dirty="0" smtClean="0"/>
              <a:t>value</a:t>
            </a:r>
          </a:p>
        </p:txBody>
      </p:sp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</p:spPr>
        <p:txBody>
          <a:bodyPr/>
          <a:lstStyle/>
          <a:p>
            <a:pPr>
              <a:defRPr/>
            </a:pPr>
            <a:fld id="{0F3F4DEB-0C06-4C6A-B402-18B179B8FA96}" type="slidenum">
              <a:rPr lang="en-US" sz="1200">
                <a:solidFill>
                  <a:schemeClr val="bg2">
                    <a:lumMod val="75000"/>
                  </a:schemeClr>
                </a:solidFill>
              </a:rPr>
              <a:pPr>
                <a:defRPr/>
              </a:pPr>
              <a:t>9</a:t>
            </a:fld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20486" name="Picture 4" descr="figure5_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58573" y="2301875"/>
            <a:ext cx="5029200" cy="166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rban Pop">
  <a:themeElements>
    <a:clrScheme name="Custom 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9BBB59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3D69B"/>
      </a:hlink>
      <a:folHlink>
        <a:srgbClr val="D7E3BC"/>
      </a:folHlink>
    </a:clrScheme>
    <a:fontScheme name="Urban Pop">
      <a:maj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 Pop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58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contourW="15875">
            <a:bevelT w="95250" h="1270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alpha val="100000"/>
                <a:satMod val="100000"/>
                <a:lumMod val="100000"/>
              </a:schemeClr>
            </a:gs>
            <a:gs pos="9000">
              <a:schemeClr val="phClr">
                <a:tint val="90000"/>
                <a:shade val="100000"/>
                <a:alpha val="100000"/>
                <a:satMod val="100000"/>
                <a:lumMod val="100000"/>
              </a:schemeClr>
            </a:gs>
            <a:gs pos="34000">
              <a:schemeClr val="phClr">
                <a:tint val="83000"/>
                <a:shade val="100000"/>
                <a:alpha val="100000"/>
                <a:satMod val="100000"/>
                <a:lumMod val="100000"/>
              </a:schemeClr>
            </a:gs>
            <a:gs pos="62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  <a:gs pos="90000">
              <a:schemeClr val="phClr">
                <a:tint val="92000"/>
                <a:shade val="100000"/>
                <a:alpha val="100000"/>
                <a:satMod val="100000"/>
                <a:lumMod val="90000"/>
              </a:schemeClr>
            </a:gs>
            <a:gs pos="100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8000"/>
              </a:schemeClr>
            </a:gs>
            <a:gs pos="100000">
              <a:schemeClr val="phClr">
                <a:tint val="95000"/>
                <a:shade val="98000"/>
                <a:lumMod val="80000"/>
              </a:schemeClr>
            </a:gs>
          </a:gsLst>
          <a:path path="circle">
            <a:fillToRect l="50000" t="100000" r="10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1867</TotalTime>
  <Words>1489</Words>
  <Application>Microsoft Office PowerPoint</Application>
  <PresentationFormat>On-screen Show (4:3)</PresentationFormat>
  <Paragraphs>490</Paragraphs>
  <Slides>51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Times New Roman</vt:lpstr>
      <vt:lpstr>Arial</vt:lpstr>
      <vt:lpstr>Gill Sans MT</vt:lpstr>
      <vt:lpstr>Wingdings 3</vt:lpstr>
      <vt:lpstr>Verdana</vt:lpstr>
      <vt:lpstr>Wingdings</vt:lpstr>
      <vt:lpstr>Wingdings 2</vt:lpstr>
      <vt:lpstr>Frutiger-Italic</vt:lpstr>
      <vt:lpstr>Urban Pop</vt:lpstr>
      <vt:lpstr>Forms</vt:lpstr>
      <vt:lpstr>Objectives</vt:lpstr>
      <vt:lpstr>Overview of Forms</vt:lpstr>
      <vt:lpstr>Overview of Forms (2)</vt:lpstr>
      <vt:lpstr>Two Components of Using Forms</vt:lpstr>
      <vt:lpstr>HTML Using Forms</vt:lpstr>
      <vt:lpstr>Sample Form HTML</vt:lpstr>
      <vt:lpstr>HTML form element</vt:lpstr>
      <vt:lpstr>Input Text box</vt:lpstr>
      <vt:lpstr>Textarea - Large Scrolling Text Box</vt:lpstr>
      <vt:lpstr>INPUT - Submit Button</vt:lpstr>
      <vt:lpstr>input - Reset Button</vt:lpstr>
      <vt:lpstr>Hands-On Practice </vt:lpstr>
      <vt:lpstr>input Password box</vt:lpstr>
      <vt:lpstr>Input - Check box</vt:lpstr>
      <vt:lpstr>input - Radio Button</vt:lpstr>
      <vt:lpstr>Input - Hidden form data</vt:lpstr>
      <vt:lpstr>Select List</vt:lpstr>
      <vt:lpstr>Options in a Select List</vt:lpstr>
      <vt:lpstr>Checkpoint</vt:lpstr>
      <vt:lpstr>Checkpoint </vt:lpstr>
      <vt:lpstr>Input Image Button</vt:lpstr>
      <vt:lpstr> Button Element</vt:lpstr>
      <vt:lpstr>Accessibility &amp; Forms</vt:lpstr>
      <vt:lpstr>Label element </vt:lpstr>
      <vt:lpstr>Fieldset and Legend Elements</vt:lpstr>
      <vt:lpstr>tabindex attribute</vt:lpstr>
      <vt:lpstr>accesskey attribute</vt:lpstr>
      <vt:lpstr>Checkpoint</vt:lpstr>
      <vt:lpstr>Format  a Form  With a Table </vt:lpstr>
      <vt:lpstr>Using CSS to Style a Form</vt:lpstr>
      <vt:lpstr>Using CSS to  Style a Form</vt:lpstr>
      <vt:lpstr>Server-Side Processing</vt:lpstr>
      <vt:lpstr>CGI Common Gateway Interface</vt:lpstr>
      <vt:lpstr>Server-Side  Scripting</vt:lpstr>
      <vt:lpstr>Steps in Utilizing Server-Side Processing</vt:lpstr>
      <vt:lpstr>Common Uses of  Server-Side Scripting</vt:lpstr>
      <vt:lpstr>Sending information to  a Server-side Script</vt:lpstr>
      <vt:lpstr>Sources of Free Server-Side Processing</vt:lpstr>
      <vt:lpstr>Server-Side Scripting Technologies</vt:lpstr>
      <vt:lpstr>Checkpoint</vt:lpstr>
      <vt:lpstr>HTML5:  Email Text Box  </vt:lpstr>
      <vt:lpstr>HTML5: URL Text Box </vt:lpstr>
      <vt:lpstr>HTML5: Telephone Number Text Box </vt:lpstr>
      <vt:lpstr>HTML5: Search Text Box </vt:lpstr>
      <vt:lpstr>HTML5: Datalist Control  </vt:lpstr>
      <vt:lpstr>HTML5: Slider Control</vt:lpstr>
      <vt:lpstr>HTML5: Spinner Control </vt:lpstr>
      <vt:lpstr>HTML5: Calendar Control  </vt:lpstr>
      <vt:lpstr>Practice with an HTML5 Form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Developer &amp; Design Foundations with XHTML</dc:title>
  <dc:subject>Chapter 1</dc:subject>
  <dc:creator>Terry Felke-Morris</dc:creator>
  <cp:lastModifiedBy>Roberts, Douglas</cp:lastModifiedBy>
  <cp:revision>130</cp:revision>
  <cp:lastPrinted>1601-01-01T00:00:00Z</cp:lastPrinted>
  <dcterms:created xsi:type="dcterms:W3CDTF">2002-01-17T02:49:49Z</dcterms:created>
  <dcterms:modified xsi:type="dcterms:W3CDTF">2014-10-02T19:17:03Z</dcterms:modified>
</cp:coreProperties>
</file>